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50"/>
  </p:notesMasterIdLst>
  <p:sldIdLst>
    <p:sldId id="256" r:id="rId2"/>
    <p:sldId id="376" r:id="rId3"/>
    <p:sldId id="259" r:id="rId4"/>
    <p:sldId id="260" r:id="rId5"/>
    <p:sldId id="377" r:id="rId6"/>
    <p:sldId id="371" r:id="rId7"/>
    <p:sldId id="353" r:id="rId8"/>
    <p:sldId id="359" r:id="rId9"/>
    <p:sldId id="355" r:id="rId10"/>
    <p:sldId id="326" r:id="rId11"/>
    <p:sldId id="356" r:id="rId12"/>
    <p:sldId id="318" r:id="rId13"/>
    <p:sldId id="360" r:id="rId14"/>
    <p:sldId id="322" r:id="rId15"/>
    <p:sldId id="342" r:id="rId16"/>
    <p:sldId id="362" r:id="rId17"/>
    <p:sldId id="320" r:id="rId18"/>
    <p:sldId id="364" r:id="rId19"/>
    <p:sldId id="327" r:id="rId20"/>
    <p:sldId id="328" r:id="rId21"/>
    <p:sldId id="323" r:id="rId22"/>
    <p:sldId id="363" r:id="rId23"/>
    <p:sldId id="344" r:id="rId24"/>
    <p:sldId id="335" r:id="rId25"/>
    <p:sldId id="346" r:id="rId26"/>
    <p:sldId id="347" r:id="rId27"/>
    <p:sldId id="348" r:id="rId28"/>
    <p:sldId id="332" r:id="rId29"/>
    <p:sldId id="333" r:id="rId30"/>
    <p:sldId id="334" r:id="rId31"/>
    <p:sldId id="370" r:id="rId32"/>
    <p:sldId id="345" r:id="rId33"/>
    <p:sldId id="365" r:id="rId34"/>
    <p:sldId id="331" r:id="rId35"/>
    <p:sldId id="336" r:id="rId36"/>
    <p:sldId id="366" r:id="rId37"/>
    <p:sldId id="338" r:id="rId38"/>
    <p:sldId id="367" r:id="rId39"/>
    <p:sldId id="340" r:id="rId40"/>
    <p:sldId id="372" r:id="rId41"/>
    <p:sldId id="368" r:id="rId42"/>
    <p:sldId id="349" r:id="rId43"/>
    <p:sldId id="351" r:id="rId44"/>
    <p:sldId id="358" r:id="rId45"/>
    <p:sldId id="378" r:id="rId46"/>
    <p:sldId id="341" r:id="rId47"/>
    <p:sldId id="289" r:id="rId48"/>
    <p:sldId id="350" r:id="rId4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Collins" initials="MC" lastIdx="0" clrIdx="0">
    <p:extLst>
      <p:ext uri="{19B8F6BF-5375-455C-9EA6-DF929625EA0E}">
        <p15:presenceInfo xmlns:p15="http://schemas.microsoft.com/office/powerpoint/2012/main" userId="S-1-5-21-4252654780-3074503488-335120181-6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85" autoAdjust="0"/>
    <p:restoredTop sz="86364" autoAdjust="0"/>
  </p:normalViewPr>
  <p:slideViewPr>
    <p:cSldViewPr snapToGrid="0">
      <p:cViewPr varScale="1">
        <p:scale>
          <a:sx n="85" d="100"/>
          <a:sy n="85" d="100"/>
        </p:scale>
        <p:origin x="9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E2A86A6-CE39-4B1C-A694-10F873979214}" type="datetimeFigureOut">
              <a:rPr lang="en-US" smtClean="0"/>
              <a:t>6/1/2023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0F0D6AE-0AE5-4B93-9D10-EDAB76A686A6}" type="slidenum">
              <a:rPr lang="en-US" smtClean="0"/>
              <a:t>‹#›</a:t>
            </a:fld>
            <a:endParaRPr lang="en-US"/>
          </a:p>
        </p:txBody>
      </p:sp>
    </p:spTree>
    <p:extLst>
      <p:ext uri="{BB962C8B-B14F-4D97-AF65-F5344CB8AC3E}">
        <p14:creationId xmlns:p14="http://schemas.microsoft.com/office/powerpoint/2010/main" val="59738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0D6AE-0AE5-4B93-9D10-EDAB76A686A6}" type="slidenum">
              <a:rPr lang="en-US" smtClean="0"/>
              <a:t>1</a:t>
            </a:fld>
            <a:endParaRPr lang="en-US"/>
          </a:p>
        </p:txBody>
      </p:sp>
    </p:spTree>
    <p:extLst>
      <p:ext uri="{BB962C8B-B14F-4D97-AF65-F5344CB8AC3E}">
        <p14:creationId xmlns:p14="http://schemas.microsoft.com/office/powerpoint/2010/main" val="284905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Related services include “such developmental, corrective, and other supportive services as are required to assist a child with a disability to benefit from special education.”  34 CFR 300.34. Related services may include speech-language pathology, audiology services, interpreting services, psychological services, physical and occupational therapy, recreation, including therapeutic recreation, early identification and assessment of disabilities in children, counseling services, including rehabilitation counseling, orientation and mobility services, and medical services for diagnostic or evaluation purposes, school health services and school nurse services, social work services in schools, and parent counseling and training. </a:t>
            </a:r>
            <a:r>
              <a:rPr lang="en-US" u="sng" dirty="0"/>
              <a:t>Id.</a:t>
            </a:r>
            <a:endParaRPr lang="en-US" b="0" dirty="0">
              <a:effectLst/>
            </a:endParaRPr>
          </a:p>
          <a:p>
            <a:pPr rtl="0"/>
            <a:br>
              <a:rPr lang="en-US" b="0" dirty="0">
                <a:effectLst/>
              </a:rPr>
            </a:br>
            <a:r>
              <a:rPr lang="en-US" b="1" dirty="0"/>
              <a:t>^All of these can be part of an ESY program when necessary</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715AF2B6-BB57-4C75-8149-FAAFBB8E5F10}" type="slidenum">
              <a:rPr lang="en-US" smtClean="0"/>
              <a:pPr/>
              <a:t>12</a:t>
            </a:fld>
            <a:endParaRPr lang="en-US" dirty="0"/>
          </a:p>
        </p:txBody>
      </p:sp>
    </p:spTree>
    <p:extLst>
      <p:ext uri="{BB962C8B-B14F-4D97-AF65-F5344CB8AC3E}">
        <p14:creationId xmlns:p14="http://schemas.microsoft.com/office/powerpoint/2010/main" val="108157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[1] Critical Life Skills: skills essential to the promotion and maintenance of self-sufficiency (eating, toileting, and some communication and academic skills such as reading). </a:t>
            </a:r>
            <a:r>
              <a:rPr lang="en-US" i="1" dirty="0"/>
              <a:t>See</a:t>
            </a:r>
            <a:r>
              <a:rPr lang="en-US" dirty="0"/>
              <a:t> </a:t>
            </a:r>
            <a:r>
              <a:rPr lang="en-US" i="1" dirty="0"/>
              <a:t>Extended School Year Services: A Guide for IEP and FSP teams</a:t>
            </a:r>
            <a:r>
              <a:rPr lang="en-US" u="sng" dirty="0"/>
              <a:t>,</a:t>
            </a:r>
            <a:r>
              <a:rPr lang="en-US" dirty="0"/>
              <a:t> Teacher Brochure, ESE 311373, </a:t>
            </a:r>
            <a:r>
              <a:rPr lang="en-US" cap="small" dirty="0"/>
              <a:t>Florida Department of Education</a:t>
            </a:r>
            <a:r>
              <a:rPr lang="en-US" dirty="0"/>
              <a:t> (2002), </a:t>
            </a:r>
            <a:r>
              <a:rPr lang="en-US" i="1" dirty="0"/>
              <a:t> </a:t>
            </a:r>
            <a:r>
              <a:rPr lang="en-US" dirty="0"/>
              <a:t>http://www.fldoe.org/ese/pdf/esyteach.pdf.</a:t>
            </a:r>
            <a:endParaRPr lang="en-US" b="0" dirty="0">
              <a:effectLst/>
            </a:endParaRPr>
          </a:p>
          <a:p>
            <a:pPr rtl="0"/>
            <a:r>
              <a:rPr lang="en-US" dirty="0"/>
              <a:t>[2] Impact of the Disability: “The degree or manner in which the disability affects the student’s performance.” The more severe the impact, the greater the likelihood that breaks in instruction will impact the student’s overall learning. </a:t>
            </a:r>
            <a:r>
              <a:rPr lang="en-US" i="1" dirty="0"/>
              <a:t>Id.</a:t>
            </a:r>
            <a:endParaRPr lang="en-US" b="0" dirty="0">
              <a:effectLst/>
            </a:endParaRPr>
          </a:p>
          <a:p>
            <a:pPr rtl="0"/>
            <a:r>
              <a:rPr lang="en-US" dirty="0"/>
              <a:t>[3] Rate of Progress: ESY services may be necessary if the rate at which the student learns specific skills, behaviors, or critical life skills is likely to prevent the student from receiving educational benefit during the regular school year. </a:t>
            </a:r>
            <a:r>
              <a:rPr lang="en-US" i="1" dirty="0"/>
              <a:t>Id.</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715AF2B6-BB57-4C75-8149-FAAFBB8E5F10}" type="slidenum">
              <a:rPr lang="en-US" smtClean="0"/>
              <a:pPr/>
              <a:t>29</a:t>
            </a:fld>
            <a:endParaRPr lang="en-US" dirty="0"/>
          </a:p>
        </p:txBody>
      </p:sp>
    </p:spTree>
    <p:extLst>
      <p:ext uri="{BB962C8B-B14F-4D97-AF65-F5344CB8AC3E}">
        <p14:creationId xmlns:p14="http://schemas.microsoft.com/office/powerpoint/2010/main" val="421764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The district should be determining what staff it needs for the ESY program based on the individual student needs discussed by the IEP team.</a:t>
            </a:r>
            <a:endParaRPr lang="en-US" b="0" dirty="0">
              <a:effectLst/>
            </a:endParaRPr>
          </a:p>
          <a:p>
            <a:pPr rtl="0"/>
            <a:br>
              <a:rPr lang="en-US" b="0" dirty="0">
                <a:effectLst/>
              </a:rPr>
            </a:br>
            <a:br>
              <a:rPr lang="en-US" b="0" dirty="0">
                <a:effectLst/>
              </a:rPr>
            </a:br>
            <a:r>
              <a:rPr lang="en-US" dirty="0"/>
              <a:t>Under the IDEA, ESY services are provided based on individualized student need and should be provided whenever a student requires ESY services to receive FAPE. Because “the number of weeks, days per week, and minutes per day” should be based on the needs of the individual student, </a:t>
            </a:r>
            <a:r>
              <a:rPr lang="en-US" u="sng" dirty="0"/>
              <a:t>see Determining an Individual Student’s Need for Extended School Year (ESY) Services</a:t>
            </a:r>
            <a:r>
              <a:rPr lang="en-US" dirty="0"/>
              <a:t>, a student’s unique ESY program could be tailored around the student’s need for course recovery</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715AF2B6-BB57-4C75-8149-FAAFBB8E5F10}" type="slidenum">
              <a:rPr lang="en-US" smtClean="0"/>
              <a:pPr/>
              <a:t>39</a:t>
            </a:fld>
            <a:endParaRPr lang="en-US" dirty="0"/>
          </a:p>
        </p:txBody>
      </p:sp>
    </p:spTree>
    <p:extLst>
      <p:ext uri="{BB962C8B-B14F-4D97-AF65-F5344CB8AC3E}">
        <p14:creationId xmlns:p14="http://schemas.microsoft.com/office/powerpoint/2010/main" val="359430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The district should be determining what staff it needs for the ESY program based on the individual student needs discussed by the IEP team.</a:t>
            </a:r>
            <a:endParaRPr lang="en-US" b="0" dirty="0">
              <a:effectLst/>
            </a:endParaRPr>
          </a:p>
          <a:p>
            <a:pPr rtl="0"/>
            <a:br>
              <a:rPr lang="en-US" b="0" dirty="0">
                <a:effectLst/>
              </a:rPr>
            </a:br>
            <a:br>
              <a:rPr lang="en-US" b="0" dirty="0">
                <a:effectLst/>
              </a:rPr>
            </a:br>
            <a:r>
              <a:rPr lang="en-US" dirty="0"/>
              <a:t>Under the IDEA, ESY services are provided based on individualized student need and should be provided whenever a student requires ESY services to receive FAPE. Because “the number of weeks, days per week, and minutes per day” should be based on the needs of the individual student, </a:t>
            </a:r>
            <a:r>
              <a:rPr lang="en-US" u="sng" dirty="0"/>
              <a:t>see Determining an Individual Student’s Need for Extended School Year (ESY) Services</a:t>
            </a:r>
            <a:r>
              <a:rPr lang="en-US" dirty="0"/>
              <a:t>, a student’s unique ESY program could be tailored around the student’s need for course recovery</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715AF2B6-BB57-4C75-8149-FAAFBB8E5F10}" type="slidenum">
              <a:rPr lang="en-US" smtClean="0"/>
              <a:pPr/>
              <a:t>40</a:t>
            </a:fld>
            <a:endParaRPr lang="en-US" dirty="0"/>
          </a:p>
        </p:txBody>
      </p:sp>
    </p:spTree>
    <p:extLst>
      <p:ext uri="{BB962C8B-B14F-4D97-AF65-F5344CB8AC3E}">
        <p14:creationId xmlns:p14="http://schemas.microsoft.com/office/powerpoint/2010/main" val="300039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354621B2-C1D0-445A-A90B-4D94258B112A}" type="slidenum">
              <a:rPr lang="en-US" smtClean="0"/>
              <a:t>‹#›</a:t>
            </a:fld>
            <a:endParaRPr lang="en-US"/>
          </a:p>
        </p:txBody>
      </p:sp>
    </p:spTree>
    <p:extLst>
      <p:ext uri="{BB962C8B-B14F-4D97-AF65-F5344CB8AC3E}">
        <p14:creationId xmlns:p14="http://schemas.microsoft.com/office/powerpoint/2010/main" val="327074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354621B2-C1D0-445A-A90B-4D94258B112A}" type="slidenum">
              <a:rPr lang="en-US" smtClean="0"/>
              <a:t>‹#›</a:t>
            </a:fld>
            <a:endParaRPr lang="en-US"/>
          </a:p>
        </p:txBody>
      </p:sp>
    </p:spTree>
    <p:extLst>
      <p:ext uri="{BB962C8B-B14F-4D97-AF65-F5344CB8AC3E}">
        <p14:creationId xmlns:p14="http://schemas.microsoft.com/office/powerpoint/2010/main" val="230271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354621B2-C1D0-445A-A90B-4D94258B112A}" type="slidenum">
              <a:rPr lang="en-US" smtClean="0"/>
              <a:t>‹#›</a:t>
            </a:fld>
            <a:endParaRPr lang="en-US"/>
          </a:p>
        </p:txBody>
      </p:sp>
    </p:spTree>
    <p:extLst>
      <p:ext uri="{BB962C8B-B14F-4D97-AF65-F5344CB8AC3E}">
        <p14:creationId xmlns:p14="http://schemas.microsoft.com/office/powerpoint/2010/main" val="388058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354621B2-C1D0-445A-A90B-4D94258B112A}"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4830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354621B2-C1D0-445A-A90B-4D94258B112A}"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70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354621B2-C1D0-445A-A90B-4D94258B112A}"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67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354621B2-C1D0-445A-A90B-4D94258B112A}" type="slidenum">
              <a:rPr lang="en-US" smtClean="0"/>
              <a:t>‹#›</a:t>
            </a:fld>
            <a:endParaRPr lang="en-US"/>
          </a:p>
        </p:txBody>
      </p:sp>
    </p:spTree>
    <p:extLst>
      <p:ext uri="{BB962C8B-B14F-4D97-AF65-F5344CB8AC3E}">
        <p14:creationId xmlns:p14="http://schemas.microsoft.com/office/powerpoint/2010/main" val="256717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7996B465-0A39-485E-A1D9-D1F631DCE957}" type="datetimeFigureOut">
              <a:rPr lang="en-US" smtClean="0"/>
              <a:t>6/1/2023</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354621B2-C1D0-445A-A90B-4D94258B112A}" type="slidenum">
              <a:rPr lang="en-US" smtClean="0"/>
              <a:t>‹#›</a:t>
            </a:fld>
            <a:endParaRPr lang="en-US"/>
          </a:p>
        </p:txBody>
      </p:sp>
    </p:spTree>
    <p:extLst>
      <p:ext uri="{BB962C8B-B14F-4D97-AF65-F5344CB8AC3E}">
        <p14:creationId xmlns:p14="http://schemas.microsoft.com/office/powerpoint/2010/main" val="22184030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fldoe.org/ese/pdf/y2002-5.pdf" TargetMode="External"/><Relationship Id="rId2" Type="http://schemas.openxmlformats.org/officeDocument/2006/relationships/hyperlink" Target="http://www.fldoe.org/ese/pubxhome.asp" TargetMode="External"/><Relationship Id="rId1" Type="http://schemas.openxmlformats.org/officeDocument/2006/relationships/slideLayout" Target="../slideLayouts/slideLayout3.xml"/><Relationship Id="rId5" Type="http://schemas.openxmlformats.org/officeDocument/2006/relationships/hyperlink" Target="http://www.fldoe.org/ese/pdf/esy-list.pdf" TargetMode="External"/><Relationship Id="rId4" Type="http://schemas.openxmlformats.org/officeDocument/2006/relationships/hyperlink" Target="http://www.fldoe.org/ese/pdf/esyteach.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fldoe.org/ese" TargetMode="External"/><Relationship Id="rId2" Type="http://schemas.openxmlformats.org/officeDocument/2006/relationships/hyperlink" Target="http://www.disabilityrightsflorida.org/" TargetMode="External"/><Relationship Id="rId1" Type="http://schemas.openxmlformats.org/officeDocument/2006/relationships/slideLayout" Target="../slideLayouts/slideLayout3.xml"/><Relationship Id="rId4" Type="http://schemas.openxmlformats.org/officeDocument/2006/relationships/hyperlink" Target="http://www.wrightslaw.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8ABE-239A-401E-9853-72050730B5A7}"/>
              </a:ext>
            </a:extLst>
          </p:cNvPr>
          <p:cNvSpPr>
            <a:spLocks noGrp="1"/>
          </p:cNvSpPr>
          <p:nvPr>
            <p:ph type="ctrTitle"/>
          </p:nvPr>
        </p:nvSpPr>
        <p:spPr>
          <a:xfrm>
            <a:off x="5741710" y="819807"/>
            <a:ext cx="5462317" cy="2254447"/>
          </a:xfrm>
        </p:spPr>
        <p:txBody>
          <a:bodyPr>
            <a:normAutofit/>
          </a:bodyPr>
          <a:lstStyle/>
          <a:p>
            <a:r>
              <a:rPr lang="en-US" sz="4000" dirty="0"/>
              <a:t>The Wonderful World of Extended School Year Services (ESY)</a:t>
            </a:r>
          </a:p>
        </p:txBody>
      </p:sp>
      <p:sp>
        <p:nvSpPr>
          <p:cNvPr id="3" name="Subtitle 2">
            <a:extLst>
              <a:ext uri="{FF2B5EF4-FFF2-40B4-BE49-F238E27FC236}">
                <a16:creationId xmlns:a16="http://schemas.microsoft.com/office/drawing/2014/main" id="{2211A05B-6556-44FD-8C14-0E629907F0E0}"/>
              </a:ext>
            </a:extLst>
          </p:cNvPr>
          <p:cNvSpPr>
            <a:spLocks noGrp="1"/>
          </p:cNvSpPr>
          <p:nvPr>
            <p:ph type="subTitle" idx="1"/>
          </p:nvPr>
        </p:nvSpPr>
        <p:spPr>
          <a:xfrm>
            <a:off x="5151718" y="3783746"/>
            <a:ext cx="6640232" cy="2611077"/>
          </a:xfrm>
        </p:spPr>
        <p:txBody>
          <a:bodyPr>
            <a:normAutofit/>
          </a:bodyPr>
          <a:lstStyle/>
          <a:p>
            <a:r>
              <a:rPr lang="en-US" dirty="0"/>
              <a:t>Disability Rights Florida </a:t>
            </a:r>
          </a:p>
          <a:p>
            <a:r>
              <a:rPr lang="en-US" dirty="0"/>
              <a:t>Advocacy, Education, and </a:t>
            </a:r>
            <a:br>
              <a:rPr lang="en-US" dirty="0"/>
            </a:br>
            <a:r>
              <a:rPr lang="en-US" dirty="0"/>
              <a:t>Outreach Team</a:t>
            </a:r>
          </a:p>
          <a:p>
            <a:r>
              <a:rPr lang="en-US" dirty="0"/>
              <a:t>Family Café 2023</a:t>
            </a:r>
          </a:p>
        </p:txBody>
      </p:sp>
    </p:spTree>
    <p:extLst>
      <p:ext uri="{BB962C8B-B14F-4D97-AF65-F5344CB8AC3E}">
        <p14:creationId xmlns:p14="http://schemas.microsoft.com/office/powerpoint/2010/main" val="1194244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ESY can be:</a:t>
            </a:r>
          </a:p>
        </p:txBody>
      </p:sp>
      <p:sp>
        <p:nvSpPr>
          <p:cNvPr id="3" name="Content Placeholder 2"/>
          <p:cNvSpPr>
            <a:spLocks noGrp="1"/>
          </p:cNvSpPr>
          <p:nvPr>
            <p:ph idx="1"/>
          </p:nvPr>
        </p:nvSpPr>
        <p:spPr/>
        <p:txBody>
          <a:bodyPr/>
          <a:lstStyle/>
          <a:p>
            <a:pPr>
              <a:spcAft>
                <a:spcPts val="1800"/>
              </a:spcAft>
            </a:pPr>
            <a:r>
              <a:rPr lang="en-US" sz="3200" dirty="0"/>
              <a:t>A school-based program</a:t>
            </a:r>
          </a:p>
          <a:p>
            <a:pPr>
              <a:spcAft>
                <a:spcPts val="1800"/>
              </a:spcAft>
            </a:pPr>
            <a:r>
              <a:rPr lang="en-US" sz="3200" dirty="0"/>
              <a:t>On-the-job support</a:t>
            </a:r>
          </a:p>
          <a:p>
            <a:pPr>
              <a:spcAft>
                <a:spcPts val="1800"/>
              </a:spcAft>
            </a:pPr>
            <a:r>
              <a:rPr lang="en-US" sz="3200" dirty="0"/>
              <a:t>Services contracted through the community or other agencies</a:t>
            </a:r>
          </a:p>
        </p:txBody>
      </p:sp>
    </p:spTree>
    <p:extLst>
      <p:ext uri="{BB962C8B-B14F-4D97-AF65-F5344CB8AC3E}">
        <p14:creationId xmlns:p14="http://schemas.microsoft.com/office/powerpoint/2010/main" val="112656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ESY is NOT:</a:t>
            </a:r>
          </a:p>
        </p:txBody>
      </p:sp>
      <p:sp>
        <p:nvSpPr>
          <p:cNvPr id="3" name="Content Placeholder 2"/>
          <p:cNvSpPr>
            <a:spLocks noGrp="1"/>
          </p:cNvSpPr>
          <p:nvPr>
            <p:ph idx="1"/>
          </p:nvPr>
        </p:nvSpPr>
        <p:spPr/>
        <p:txBody>
          <a:bodyPr>
            <a:normAutofit/>
          </a:bodyPr>
          <a:lstStyle/>
          <a:p>
            <a:pPr>
              <a:spcAft>
                <a:spcPts val="1800"/>
              </a:spcAft>
            </a:pPr>
            <a:r>
              <a:rPr lang="en-US" sz="2800" dirty="0"/>
              <a:t>ESY is </a:t>
            </a:r>
            <a:r>
              <a:rPr lang="en-US" sz="2800" u="sng" dirty="0"/>
              <a:t>NOT</a:t>
            </a:r>
            <a:r>
              <a:rPr lang="en-US" sz="2800" dirty="0"/>
              <a:t> “summer school,” “reading camp,” or any other program available to general education peers. (Although if necessary, these other programs could become a part of a student’s ESY program).</a:t>
            </a:r>
          </a:p>
          <a:p>
            <a:pPr>
              <a:spcAft>
                <a:spcPts val="1800"/>
              </a:spcAft>
            </a:pPr>
            <a:r>
              <a:rPr lang="en-US" sz="2800" dirty="0"/>
              <a:t>ESY is </a:t>
            </a:r>
            <a:r>
              <a:rPr lang="en-US" sz="2800" u="sng" dirty="0"/>
              <a:t>NOT</a:t>
            </a:r>
            <a:r>
              <a:rPr lang="en-US" sz="2800" dirty="0"/>
              <a:t> child care or respite care, and is not intended to maximize educational opportunity or potential growth.</a:t>
            </a:r>
          </a:p>
          <a:p>
            <a:pPr>
              <a:spcAft>
                <a:spcPts val="1800"/>
              </a:spcAft>
            </a:pPr>
            <a:endParaRPr lang="en-US" sz="2800" dirty="0"/>
          </a:p>
        </p:txBody>
      </p:sp>
    </p:spTree>
    <p:extLst>
      <p:ext uri="{BB962C8B-B14F-4D97-AF65-F5344CB8AC3E}">
        <p14:creationId xmlns:p14="http://schemas.microsoft.com/office/powerpoint/2010/main" val="9560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ESY and Related Services</a:t>
            </a:r>
          </a:p>
        </p:txBody>
      </p:sp>
      <p:sp>
        <p:nvSpPr>
          <p:cNvPr id="3" name="Content Placeholder 2"/>
          <p:cNvSpPr>
            <a:spLocks noGrp="1"/>
          </p:cNvSpPr>
          <p:nvPr>
            <p:ph idx="1"/>
          </p:nvPr>
        </p:nvSpPr>
        <p:spPr/>
        <p:txBody>
          <a:bodyPr>
            <a:normAutofit/>
          </a:bodyPr>
          <a:lstStyle/>
          <a:p>
            <a:pPr>
              <a:spcAft>
                <a:spcPts val="1800"/>
              </a:spcAft>
            </a:pPr>
            <a:r>
              <a:rPr lang="en-US" sz="2800" dirty="0"/>
              <a:t>Related Services can be a part of an ESY program</a:t>
            </a:r>
          </a:p>
          <a:p>
            <a:pPr>
              <a:spcAft>
                <a:spcPts val="1800"/>
              </a:spcAft>
            </a:pPr>
            <a:r>
              <a:rPr lang="en-US" sz="2800" dirty="0"/>
              <a:t>The only showing required is that the service is “needed to assist a child with a disability to benefit from special education being provided” in extended school year programs. </a:t>
            </a:r>
          </a:p>
          <a:p>
            <a:pPr>
              <a:spcAft>
                <a:spcPts val="1800"/>
              </a:spcAft>
            </a:pPr>
            <a:r>
              <a:rPr lang="en-US" sz="2800" dirty="0"/>
              <a:t>Transportation is a related service and is available during ESY if it is necessary for a child with a disability to benefit from special education.</a:t>
            </a:r>
          </a:p>
          <a:p>
            <a:pPr>
              <a:spcAft>
                <a:spcPts val="1800"/>
              </a:spcAft>
            </a:pPr>
            <a:endParaRPr lang="en-US" sz="2800" dirty="0"/>
          </a:p>
        </p:txBody>
      </p:sp>
    </p:spTree>
    <p:extLst>
      <p:ext uri="{BB962C8B-B14F-4D97-AF65-F5344CB8AC3E}">
        <p14:creationId xmlns:p14="http://schemas.microsoft.com/office/powerpoint/2010/main" val="351853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5960-8F88-4419-A24A-8FCEA56E9FA9}"/>
              </a:ext>
            </a:extLst>
          </p:cNvPr>
          <p:cNvSpPr>
            <a:spLocks noGrp="1"/>
          </p:cNvSpPr>
          <p:nvPr>
            <p:ph type="ctrTitle"/>
          </p:nvPr>
        </p:nvSpPr>
        <p:spPr>
          <a:xfrm>
            <a:off x="706804" y="3196492"/>
            <a:ext cx="8456246" cy="1872639"/>
          </a:xfrm>
        </p:spPr>
        <p:txBody>
          <a:bodyPr/>
          <a:lstStyle/>
          <a:p>
            <a:r>
              <a:rPr lang="en-US" dirty="0"/>
              <a:t>Why is ESY offered?</a:t>
            </a:r>
          </a:p>
        </p:txBody>
      </p:sp>
    </p:spTree>
    <p:extLst>
      <p:ext uri="{BB962C8B-B14F-4D97-AF65-F5344CB8AC3E}">
        <p14:creationId xmlns:p14="http://schemas.microsoft.com/office/powerpoint/2010/main" val="11779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ESY is Offered to Ensure “FAPE”</a:t>
            </a:r>
          </a:p>
        </p:txBody>
      </p:sp>
      <p:sp>
        <p:nvSpPr>
          <p:cNvPr id="3" name="Content Placeholder 2"/>
          <p:cNvSpPr>
            <a:spLocks noGrp="1"/>
          </p:cNvSpPr>
          <p:nvPr>
            <p:ph idx="1"/>
          </p:nvPr>
        </p:nvSpPr>
        <p:spPr>
          <a:xfrm>
            <a:off x="838200" y="1645870"/>
            <a:ext cx="10515600" cy="4693969"/>
          </a:xfrm>
        </p:spPr>
        <p:txBody>
          <a:bodyPr>
            <a:noAutofit/>
          </a:bodyPr>
          <a:lstStyle/>
          <a:p>
            <a:pPr>
              <a:spcAft>
                <a:spcPts val="1800"/>
              </a:spcAft>
            </a:pPr>
            <a:r>
              <a:rPr lang="en-US" sz="2800" dirty="0"/>
              <a:t>FAPE is: Free appropriate public education</a:t>
            </a:r>
          </a:p>
          <a:p>
            <a:pPr>
              <a:spcAft>
                <a:spcPts val="1800"/>
              </a:spcAft>
            </a:pPr>
            <a:r>
              <a:rPr lang="en-US" sz="2800" dirty="0"/>
              <a:t>FAPE is “special education and related services which have been provided at public expense, under public supervision and direction, and without charge… and [which] are provided in conformity with the individual education program.” 20 U.S.C. §1401(9)</a:t>
            </a:r>
          </a:p>
          <a:p>
            <a:pPr>
              <a:spcAft>
                <a:spcPts val="1800"/>
              </a:spcAft>
            </a:pPr>
            <a:r>
              <a:rPr lang="en-US" sz="2800" dirty="0"/>
              <a:t>The IDEA requires states receiving federal funds to ensure that ESY services are available as necessary to provide a free appropriate public education (FAPE). 34 C.F.R. §300.106(a)(1)</a:t>
            </a:r>
          </a:p>
          <a:p>
            <a:pPr>
              <a:spcAft>
                <a:spcPts val="1800"/>
              </a:spcAft>
            </a:pPr>
            <a:endParaRPr lang="en-US" sz="2800" dirty="0"/>
          </a:p>
          <a:p>
            <a:pPr>
              <a:spcAft>
                <a:spcPts val="1800"/>
              </a:spcAft>
            </a:pPr>
            <a:endParaRPr lang="en-US" sz="2800" dirty="0"/>
          </a:p>
        </p:txBody>
      </p:sp>
    </p:spTree>
    <p:extLst>
      <p:ext uri="{BB962C8B-B14F-4D97-AF65-F5344CB8AC3E}">
        <p14:creationId xmlns:p14="http://schemas.microsoft.com/office/powerpoint/2010/main" val="81285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ESY and FAPE</a:t>
            </a:r>
          </a:p>
        </p:txBody>
      </p:sp>
      <p:sp>
        <p:nvSpPr>
          <p:cNvPr id="3" name="Content Placeholder 2"/>
          <p:cNvSpPr>
            <a:spLocks noGrp="1"/>
          </p:cNvSpPr>
          <p:nvPr>
            <p:ph idx="1"/>
          </p:nvPr>
        </p:nvSpPr>
        <p:spPr/>
        <p:txBody>
          <a:bodyPr/>
          <a:lstStyle/>
          <a:p>
            <a:pPr>
              <a:spcAft>
                <a:spcPts val="1800"/>
              </a:spcAft>
            </a:pPr>
            <a:r>
              <a:rPr lang="en-US" sz="3200" dirty="0"/>
              <a:t>ESY services must be provided if the services are necessary for the provision of FAPE.</a:t>
            </a:r>
          </a:p>
          <a:p>
            <a:pPr>
              <a:spcAft>
                <a:spcPts val="1800"/>
              </a:spcAft>
            </a:pPr>
            <a:r>
              <a:rPr lang="en-US" sz="3200" dirty="0"/>
              <a:t>ESY services may not be limited to particular categories of disability or exceptionality.</a:t>
            </a:r>
          </a:p>
          <a:p>
            <a:pPr>
              <a:spcAft>
                <a:spcPts val="1800"/>
              </a:spcAft>
            </a:pPr>
            <a:r>
              <a:rPr lang="en-US" sz="3200" dirty="0"/>
              <a:t>Services may not be unilaterally limited in type, amount, or duration</a:t>
            </a:r>
          </a:p>
        </p:txBody>
      </p:sp>
    </p:spTree>
    <p:extLst>
      <p:ext uri="{BB962C8B-B14F-4D97-AF65-F5344CB8AC3E}">
        <p14:creationId xmlns:p14="http://schemas.microsoft.com/office/powerpoint/2010/main" val="143227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5960-8F88-4419-A24A-8FCEA56E9FA9}"/>
              </a:ext>
            </a:extLst>
          </p:cNvPr>
          <p:cNvSpPr>
            <a:spLocks noGrp="1"/>
          </p:cNvSpPr>
          <p:nvPr>
            <p:ph type="ctrTitle"/>
          </p:nvPr>
        </p:nvSpPr>
        <p:spPr>
          <a:xfrm>
            <a:off x="706804" y="3196492"/>
            <a:ext cx="8456246" cy="1872639"/>
          </a:xfrm>
        </p:spPr>
        <p:txBody>
          <a:bodyPr/>
          <a:lstStyle/>
          <a:p>
            <a:r>
              <a:rPr lang="en-US" dirty="0"/>
              <a:t>When is ESY Eligibility Considered?</a:t>
            </a:r>
          </a:p>
        </p:txBody>
      </p:sp>
    </p:spTree>
    <p:extLst>
      <p:ext uri="{BB962C8B-B14F-4D97-AF65-F5344CB8AC3E}">
        <p14:creationId xmlns:p14="http://schemas.microsoft.com/office/powerpoint/2010/main" val="393972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ESY Eligibility Consideration</a:t>
            </a:r>
          </a:p>
        </p:txBody>
      </p:sp>
      <p:sp>
        <p:nvSpPr>
          <p:cNvPr id="3" name="Content Placeholder 2"/>
          <p:cNvSpPr>
            <a:spLocks noGrp="1"/>
          </p:cNvSpPr>
          <p:nvPr>
            <p:ph idx="1"/>
          </p:nvPr>
        </p:nvSpPr>
        <p:spPr/>
        <p:txBody>
          <a:bodyPr>
            <a:noAutofit/>
          </a:bodyPr>
          <a:lstStyle/>
          <a:p>
            <a:pPr>
              <a:spcAft>
                <a:spcPts val="1800"/>
              </a:spcAft>
            </a:pPr>
            <a:r>
              <a:rPr lang="en-US" sz="2800" dirty="0"/>
              <a:t>The need for ESY is considered “</a:t>
            </a:r>
            <a:r>
              <a:rPr lang="en-US" sz="2800" u="sng" dirty="0"/>
              <a:t>at least </a:t>
            </a:r>
            <a:r>
              <a:rPr lang="en-US" sz="2800" dirty="0"/>
              <a:t>annually.” The annual ESY discussion should take place in the Spring each year and should be made early enough for the family to exercise Due Process Rights if they disagree with the team’s decision.</a:t>
            </a:r>
          </a:p>
          <a:p>
            <a:pPr>
              <a:spcAft>
                <a:spcPts val="1800"/>
              </a:spcAft>
            </a:pPr>
            <a:r>
              <a:rPr lang="en-US" sz="2800" dirty="0"/>
              <a:t>ESY eligibility is an IEP Team decision and must not be predetermined or made outside of an IEP team meeting.</a:t>
            </a:r>
          </a:p>
          <a:p>
            <a:pPr>
              <a:spcAft>
                <a:spcPts val="1800"/>
              </a:spcAft>
            </a:pPr>
            <a:r>
              <a:rPr lang="en-US" sz="2800" dirty="0"/>
              <a:t>Ask: “Does the student require ESY services in order to receive (FAPE) during the year, or over time?”</a:t>
            </a:r>
          </a:p>
          <a:p>
            <a:pPr>
              <a:spcAft>
                <a:spcPts val="1800"/>
              </a:spcAft>
            </a:pPr>
            <a:endParaRPr lang="en-US" sz="2800" dirty="0"/>
          </a:p>
          <a:p>
            <a:pPr>
              <a:spcAft>
                <a:spcPts val="1800"/>
              </a:spcAft>
            </a:pPr>
            <a:endParaRPr lang="en-US" sz="2800" dirty="0"/>
          </a:p>
        </p:txBody>
      </p:sp>
    </p:spTree>
    <p:extLst>
      <p:ext uri="{BB962C8B-B14F-4D97-AF65-F5344CB8AC3E}">
        <p14:creationId xmlns:p14="http://schemas.microsoft.com/office/powerpoint/2010/main" val="231680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5960-8F88-4419-A24A-8FCEA56E9FA9}"/>
              </a:ext>
            </a:extLst>
          </p:cNvPr>
          <p:cNvSpPr>
            <a:spLocks noGrp="1"/>
          </p:cNvSpPr>
          <p:nvPr>
            <p:ph type="ctrTitle"/>
          </p:nvPr>
        </p:nvSpPr>
        <p:spPr>
          <a:xfrm>
            <a:off x="706804" y="3196492"/>
            <a:ext cx="8456246" cy="1872639"/>
          </a:xfrm>
        </p:spPr>
        <p:txBody>
          <a:bodyPr/>
          <a:lstStyle/>
          <a:p>
            <a:r>
              <a:rPr lang="en-US" dirty="0"/>
              <a:t>Where and When is ESY Provided?</a:t>
            </a:r>
          </a:p>
        </p:txBody>
      </p:sp>
    </p:spTree>
    <p:extLst>
      <p:ext uri="{BB962C8B-B14F-4D97-AF65-F5344CB8AC3E}">
        <p14:creationId xmlns:p14="http://schemas.microsoft.com/office/powerpoint/2010/main" val="14719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ESY take place?</a:t>
            </a:r>
          </a:p>
        </p:txBody>
      </p:sp>
      <p:sp>
        <p:nvSpPr>
          <p:cNvPr id="3" name="Content Placeholder 2"/>
          <p:cNvSpPr>
            <a:spLocks noGrp="1"/>
          </p:cNvSpPr>
          <p:nvPr>
            <p:ph idx="1"/>
          </p:nvPr>
        </p:nvSpPr>
        <p:spPr/>
        <p:txBody>
          <a:bodyPr/>
          <a:lstStyle/>
          <a:p>
            <a:pPr>
              <a:spcAft>
                <a:spcPts val="1800"/>
              </a:spcAft>
            </a:pPr>
            <a:r>
              <a:rPr lang="en-US" sz="2800" dirty="0"/>
              <a:t>It depends on the individual student’s need</a:t>
            </a:r>
          </a:p>
          <a:p>
            <a:pPr>
              <a:spcAft>
                <a:spcPts val="1800"/>
              </a:spcAft>
            </a:pPr>
            <a:r>
              <a:rPr lang="en-US" sz="2800" dirty="0"/>
              <a:t>ESY can be provided at a designated school or at an alternate location decided by the IEP team</a:t>
            </a:r>
          </a:p>
        </p:txBody>
      </p:sp>
    </p:spTree>
    <p:extLst>
      <p:ext uri="{BB962C8B-B14F-4D97-AF65-F5344CB8AC3E}">
        <p14:creationId xmlns:p14="http://schemas.microsoft.com/office/powerpoint/2010/main" val="18265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11C0-F97E-422F-B60D-62412734DC69}"/>
              </a:ext>
            </a:extLst>
          </p:cNvPr>
          <p:cNvSpPr>
            <a:spLocks noGrp="1"/>
          </p:cNvSpPr>
          <p:nvPr>
            <p:ph type="ctrTitle"/>
          </p:nvPr>
        </p:nvSpPr>
        <p:spPr>
          <a:xfrm>
            <a:off x="669824" y="3274187"/>
            <a:ext cx="8456246" cy="1872639"/>
          </a:xfrm>
        </p:spPr>
        <p:txBody>
          <a:bodyPr/>
          <a:lstStyle/>
          <a:p>
            <a:r>
              <a:rPr lang="en-US" dirty="0"/>
              <a:t>Disability Rights Florida</a:t>
            </a:r>
          </a:p>
        </p:txBody>
      </p:sp>
    </p:spTree>
    <p:extLst>
      <p:ext uri="{BB962C8B-B14F-4D97-AF65-F5344CB8AC3E}">
        <p14:creationId xmlns:p14="http://schemas.microsoft.com/office/powerpoint/2010/main" val="113051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ESY and LRE</a:t>
            </a:r>
          </a:p>
        </p:txBody>
      </p:sp>
      <p:sp>
        <p:nvSpPr>
          <p:cNvPr id="3" name="Content Placeholder 2"/>
          <p:cNvSpPr>
            <a:spLocks noGrp="1"/>
          </p:cNvSpPr>
          <p:nvPr>
            <p:ph idx="1"/>
          </p:nvPr>
        </p:nvSpPr>
        <p:spPr>
          <a:xfrm>
            <a:off x="838200" y="1645870"/>
            <a:ext cx="10515600" cy="4847005"/>
          </a:xfrm>
        </p:spPr>
        <p:txBody>
          <a:bodyPr>
            <a:normAutofit fontScale="92500" lnSpcReduction="10000"/>
          </a:bodyPr>
          <a:lstStyle/>
          <a:p>
            <a:pPr>
              <a:spcAft>
                <a:spcPts val="1800"/>
              </a:spcAft>
            </a:pPr>
            <a:r>
              <a:rPr lang="en-US" sz="2800" dirty="0"/>
              <a:t>LRE stands for “least restrictive environment”</a:t>
            </a:r>
          </a:p>
          <a:p>
            <a:pPr>
              <a:spcAft>
                <a:spcPts val="1800"/>
              </a:spcAft>
            </a:pPr>
            <a:r>
              <a:rPr lang="en-US" sz="2800" dirty="0"/>
              <a:t>The requirement that a student be educated in the least restrictive environment still applies, but LRE for ESY may be different than LRE for the regular school year</a:t>
            </a:r>
          </a:p>
          <a:p>
            <a:pPr>
              <a:spcAft>
                <a:spcPts val="1800"/>
              </a:spcAft>
            </a:pPr>
            <a:r>
              <a:rPr lang="en-US" sz="2800" dirty="0"/>
              <a:t>A district is not required to create a program solely to provide LRE but it may be necessary to provide services in alternative settings if the most appropriate setting for the student is not available within the existing program (ex: using reading program or summer school as a part of an ESY program).</a:t>
            </a:r>
          </a:p>
          <a:p>
            <a:pPr>
              <a:spcAft>
                <a:spcPts val="1800"/>
              </a:spcAft>
            </a:pPr>
            <a:endParaRPr lang="en-US" dirty="0"/>
          </a:p>
        </p:txBody>
      </p:sp>
    </p:spTree>
    <p:extLst>
      <p:ext uri="{BB962C8B-B14F-4D97-AF65-F5344CB8AC3E}">
        <p14:creationId xmlns:p14="http://schemas.microsoft.com/office/powerpoint/2010/main" val="271805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does ESY take place?</a:t>
            </a:r>
          </a:p>
        </p:txBody>
      </p:sp>
      <p:sp>
        <p:nvSpPr>
          <p:cNvPr id="3" name="Content Placeholder 2"/>
          <p:cNvSpPr>
            <a:spLocks noGrp="1"/>
          </p:cNvSpPr>
          <p:nvPr>
            <p:ph idx="1"/>
          </p:nvPr>
        </p:nvSpPr>
        <p:spPr/>
        <p:txBody>
          <a:bodyPr>
            <a:normAutofit/>
          </a:bodyPr>
          <a:lstStyle/>
          <a:p>
            <a:pPr>
              <a:spcAft>
                <a:spcPts val="1800"/>
              </a:spcAft>
            </a:pPr>
            <a:r>
              <a:rPr lang="en-US" sz="3200" dirty="0"/>
              <a:t>It depends on the need of the individual student</a:t>
            </a:r>
          </a:p>
          <a:p>
            <a:pPr>
              <a:spcAft>
                <a:spcPts val="1800"/>
              </a:spcAft>
            </a:pPr>
            <a:r>
              <a:rPr lang="en-US" sz="3200" dirty="0"/>
              <a:t>ESY typically takes place during the summer months.</a:t>
            </a:r>
          </a:p>
          <a:p>
            <a:pPr>
              <a:spcAft>
                <a:spcPts val="1800"/>
              </a:spcAft>
            </a:pPr>
            <a:r>
              <a:rPr lang="en-US" sz="3200" dirty="0"/>
              <a:t>ESY could take place during any school break, or even during the school term in addition to the regular school day,  depending on what the individual student needs to receive their Free Appropriate Public Education. </a:t>
            </a:r>
          </a:p>
          <a:p>
            <a:pPr>
              <a:spcAft>
                <a:spcPts val="1800"/>
              </a:spcAft>
            </a:pPr>
            <a:endParaRPr lang="en-US" dirty="0"/>
          </a:p>
        </p:txBody>
      </p:sp>
    </p:spTree>
    <p:extLst>
      <p:ext uri="{BB962C8B-B14F-4D97-AF65-F5344CB8AC3E}">
        <p14:creationId xmlns:p14="http://schemas.microsoft.com/office/powerpoint/2010/main" val="3403571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5960-8F88-4419-A24A-8FCEA56E9FA9}"/>
              </a:ext>
            </a:extLst>
          </p:cNvPr>
          <p:cNvSpPr>
            <a:spLocks noGrp="1"/>
          </p:cNvSpPr>
          <p:nvPr>
            <p:ph type="ctrTitle"/>
          </p:nvPr>
        </p:nvSpPr>
        <p:spPr>
          <a:xfrm>
            <a:off x="706804" y="3196492"/>
            <a:ext cx="8456246" cy="1872639"/>
          </a:xfrm>
        </p:spPr>
        <p:txBody>
          <a:bodyPr/>
          <a:lstStyle/>
          <a:p>
            <a:r>
              <a:rPr lang="en-US" dirty="0"/>
              <a:t>Who is Eligible for ESY?</a:t>
            </a:r>
          </a:p>
        </p:txBody>
      </p:sp>
    </p:spTree>
    <p:extLst>
      <p:ext uri="{BB962C8B-B14F-4D97-AF65-F5344CB8AC3E}">
        <p14:creationId xmlns:p14="http://schemas.microsoft.com/office/powerpoint/2010/main" val="18473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Determining the Need for ESY (1 of 2)</a:t>
            </a:r>
          </a:p>
        </p:txBody>
      </p:sp>
      <p:sp>
        <p:nvSpPr>
          <p:cNvPr id="3" name="Content Placeholder 2"/>
          <p:cNvSpPr>
            <a:spLocks noGrp="1"/>
          </p:cNvSpPr>
          <p:nvPr>
            <p:ph idx="1"/>
          </p:nvPr>
        </p:nvSpPr>
        <p:spPr>
          <a:xfrm>
            <a:off x="497305" y="1501492"/>
            <a:ext cx="10856495" cy="4351338"/>
          </a:xfrm>
        </p:spPr>
        <p:txBody>
          <a:bodyPr>
            <a:noAutofit/>
          </a:bodyPr>
          <a:lstStyle/>
          <a:p>
            <a:pPr>
              <a:spcAft>
                <a:spcPts val="1800"/>
              </a:spcAft>
            </a:pPr>
            <a:r>
              <a:rPr lang="en-US" sz="2800" dirty="0"/>
              <a:t>ESY is only offered to students receiving Exceptional Student Education (ESE) services and have an IEP. </a:t>
            </a:r>
          </a:p>
          <a:p>
            <a:pPr>
              <a:spcAft>
                <a:spcPts val="1800"/>
              </a:spcAft>
            </a:pPr>
            <a:r>
              <a:rPr lang="en-US" sz="2800" dirty="0"/>
              <a:t>The IDEA states that “[e]ach public agency must ensure that extended school year services are available as necessary to provide FAPE” and the need for ESY services must be determined on an individual basis.  34 C.F.R §300.106(a)</a:t>
            </a:r>
          </a:p>
          <a:p>
            <a:pPr>
              <a:spcAft>
                <a:spcPts val="1800"/>
              </a:spcAft>
            </a:pPr>
            <a:r>
              <a:rPr lang="en-US" sz="2800" dirty="0"/>
              <a:t>The United States Department of Education (USDOE) has left it to the states to determine the specific analysis IEP teams should use when determining whether students are eligible for ESY services.</a:t>
            </a:r>
          </a:p>
          <a:p>
            <a:pPr>
              <a:spcAft>
                <a:spcPts val="1800"/>
              </a:spcAft>
            </a:pPr>
            <a:endParaRPr lang="en-US" sz="2800" dirty="0"/>
          </a:p>
          <a:p>
            <a:pPr>
              <a:spcAft>
                <a:spcPts val="1800"/>
              </a:spcAft>
            </a:pPr>
            <a:endParaRPr lang="en-US" sz="2800" dirty="0"/>
          </a:p>
          <a:p>
            <a:pPr>
              <a:spcAft>
                <a:spcPts val="1800"/>
              </a:spcAft>
            </a:pPr>
            <a:endParaRPr lang="en-US" sz="2800" dirty="0"/>
          </a:p>
        </p:txBody>
      </p:sp>
    </p:spTree>
    <p:extLst>
      <p:ext uri="{BB962C8B-B14F-4D97-AF65-F5344CB8AC3E}">
        <p14:creationId xmlns:p14="http://schemas.microsoft.com/office/powerpoint/2010/main" val="334141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9" y="220746"/>
            <a:ext cx="10515600" cy="908783"/>
          </a:xfrm>
        </p:spPr>
        <p:txBody>
          <a:bodyPr>
            <a:normAutofit fontScale="90000"/>
          </a:bodyPr>
          <a:lstStyle/>
          <a:p>
            <a:r>
              <a:rPr lang="en-US" dirty="0"/>
              <a:t>Factors for Consideration </a:t>
            </a:r>
            <a:br>
              <a:rPr lang="en-US" dirty="0"/>
            </a:br>
            <a:r>
              <a:rPr lang="en-US" dirty="0"/>
              <a:t>Fla. Admin. Code R. 6A-6.03028 (1 of 4)</a:t>
            </a:r>
          </a:p>
        </p:txBody>
      </p:sp>
      <p:sp>
        <p:nvSpPr>
          <p:cNvPr id="3" name="Content Placeholder 2"/>
          <p:cNvSpPr>
            <a:spLocks noGrp="1"/>
          </p:cNvSpPr>
          <p:nvPr>
            <p:ph idx="1"/>
          </p:nvPr>
        </p:nvSpPr>
        <p:spPr>
          <a:xfrm>
            <a:off x="597569" y="1489461"/>
            <a:ext cx="11036968" cy="4351338"/>
          </a:xfrm>
        </p:spPr>
        <p:txBody>
          <a:bodyPr/>
          <a:lstStyle/>
          <a:p>
            <a:r>
              <a:rPr lang="en-US" sz="2800" dirty="0"/>
              <a:t>Fla. Admin. Code R. 6A-6.03028(3)(g)(12)</a:t>
            </a:r>
            <a:br>
              <a:rPr lang="en-US" sz="2800" dirty="0"/>
            </a:br>
            <a:endParaRPr lang="en-US" sz="2800" dirty="0"/>
          </a:p>
          <a:p>
            <a:r>
              <a:rPr lang="en-US" sz="2800" dirty="0"/>
              <a:t>(I) Whether there is a likelihood that significant regression will occur in critical life skills related to the following areas:</a:t>
            </a:r>
            <a:br>
              <a:rPr lang="en-US" sz="2800" dirty="0"/>
            </a:br>
            <a:endParaRPr lang="en-US" sz="2800" dirty="0"/>
          </a:p>
          <a:p>
            <a:pPr lvl="1"/>
            <a:r>
              <a:rPr lang="en-US" sz="2800" dirty="0"/>
              <a:t>(A) Academics or for prekindergarten children with disabilities, developmentally appropriate pre-academic skills;</a:t>
            </a:r>
          </a:p>
          <a:p>
            <a:pPr lvl="1"/>
            <a:r>
              <a:rPr lang="en-US" sz="2800" dirty="0"/>
              <a:t>(B) Communication;</a:t>
            </a:r>
          </a:p>
          <a:p>
            <a:pPr lvl="1"/>
            <a:r>
              <a:rPr lang="en-US" sz="2800" dirty="0"/>
              <a:t>(C) Independent functioning and self-sufficiency; and,</a:t>
            </a:r>
          </a:p>
          <a:p>
            <a:pPr lvl="1"/>
            <a:r>
              <a:rPr lang="en-US" sz="2800" dirty="0"/>
              <a:t>(D) Social or emotional development or behavior.</a:t>
            </a:r>
          </a:p>
        </p:txBody>
      </p:sp>
    </p:spTree>
    <p:extLst>
      <p:ext uri="{BB962C8B-B14F-4D97-AF65-F5344CB8AC3E}">
        <p14:creationId xmlns:p14="http://schemas.microsoft.com/office/powerpoint/2010/main" val="98392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for Consideration (2 of 4)</a:t>
            </a:r>
          </a:p>
        </p:txBody>
      </p:sp>
      <p:sp>
        <p:nvSpPr>
          <p:cNvPr id="3" name="Content Placeholder 2"/>
          <p:cNvSpPr>
            <a:spLocks noGrp="1"/>
          </p:cNvSpPr>
          <p:nvPr>
            <p:ph idx="1"/>
          </p:nvPr>
        </p:nvSpPr>
        <p:spPr/>
        <p:txBody>
          <a:bodyPr>
            <a:normAutofit fontScale="92500"/>
          </a:bodyPr>
          <a:lstStyle/>
          <a:p>
            <a:pPr>
              <a:spcAft>
                <a:spcPts val="1800"/>
              </a:spcAft>
            </a:pPr>
            <a:r>
              <a:rPr lang="en-US" sz="2800" dirty="0"/>
              <a:t>(II) Whether the student is at a crucial stage in the development of a critical life skill or an emerging skill and a lapse in services would substantially jeopardize the student’s chances of learning that skill;</a:t>
            </a:r>
          </a:p>
          <a:p>
            <a:pPr>
              <a:spcAft>
                <a:spcPts val="1800"/>
              </a:spcAft>
            </a:pPr>
            <a:r>
              <a:rPr lang="en-US" sz="2800" dirty="0"/>
              <a:t>Example: Data indicates that the student is starting to show progress on a goal or skill within their IEP, but they have not yet mastered it and a lapse in services without ESY would result in regression and the student losing what progress they had previously made. </a:t>
            </a:r>
          </a:p>
          <a:p>
            <a:pPr marL="457200" lvl="1" indent="0">
              <a:spcAft>
                <a:spcPts val="1800"/>
              </a:spcAft>
              <a:buNone/>
            </a:pPr>
            <a:endParaRPr lang="en-US" sz="2800" dirty="0"/>
          </a:p>
        </p:txBody>
      </p:sp>
    </p:spTree>
    <p:extLst>
      <p:ext uri="{BB962C8B-B14F-4D97-AF65-F5344CB8AC3E}">
        <p14:creationId xmlns:p14="http://schemas.microsoft.com/office/powerpoint/2010/main" val="5892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for Consideration (3 of 4)</a:t>
            </a:r>
          </a:p>
        </p:txBody>
      </p:sp>
      <p:sp>
        <p:nvSpPr>
          <p:cNvPr id="3" name="Content Placeholder 2"/>
          <p:cNvSpPr>
            <a:spLocks noGrp="1"/>
          </p:cNvSpPr>
          <p:nvPr>
            <p:ph idx="1"/>
          </p:nvPr>
        </p:nvSpPr>
        <p:spPr/>
        <p:txBody>
          <a:bodyPr>
            <a:normAutofit/>
          </a:bodyPr>
          <a:lstStyle/>
          <a:p>
            <a:r>
              <a:rPr lang="en-US" sz="2800" dirty="0"/>
              <a:t>(III) Whether the nature or severity of the student’s disability is such that the student would be unlikely to benefit from their education without the provision of ESY services; and,</a:t>
            </a:r>
          </a:p>
          <a:p>
            <a:pPr marL="457200" lvl="1" indent="0">
              <a:buNone/>
            </a:pPr>
            <a:endParaRPr lang="en-US" sz="2800" dirty="0"/>
          </a:p>
        </p:txBody>
      </p:sp>
    </p:spTree>
    <p:extLst>
      <p:ext uri="{BB962C8B-B14F-4D97-AF65-F5344CB8AC3E}">
        <p14:creationId xmlns:p14="http://schemas.microsoft.com/office/powerpoint/2010/main" val="3863995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for Consideration (4 of 4)</a:t>
            </a:r>
          </a:p>
        </p:txBody>
      </p:sp>
      <p:sp>
        <p:nvSpPr>
          <p:cNvPr id="3" name="Content Placeholder 2"/>
          <p:cNvSpPr>
            <a:spLocks noGrp="1"/>
          </p:cNvSpPr>
          <p:nvPr>
            <p:ph idx="1"/>
          </p:nvPr>
        </p:nvSpPr>
        <p:spPr>
          <a:xfrm>
            <a:off x="838200" y="1501492"/>
            <a:ext cx="10515600" cy="4351338"/>
          </a:xfrm>
        </p:spPr>
        <p:txBody>
          <a:bodyPr/>
          <a:lstStyle/>
          <a:p>
            <a:pPr>
              <a:spcAft>
                <a:spcPts val="1800"/>
              </a:spcAft>
            </a:pPr>
            <a:r>
              <a:rPr lang="en-US" sz="2800" dirty="0"/>
              <a:t>(IV) Extenuating circumstances pertinent to the student’s current situation that indicate the likelihood that FAPE would not be provided without ESY services. </a:t>
            </a:r>
          </a:p>
          <a:p>
            <a:pPr>
              <a:spcAft>
                <a:spcPts val="1800"/>
              </a:spcAft>
            </a:pPr>
            <a:r>
              <a:rPr lang="en-US" sz="2800" dirty="0"/>
              <a:t>Examples include: a student who had recently obtained paid supported employment and requires a job coach in order to be successful; a student who requires services in order to remain in his or her existing least restrictive environment (LRE) and prevent movement to a more restrictive setting; and a student whose frequent health-related absences have significantly impeded progress on goals related to critical life skills.</a:t>
            </a:r>
          </a:p>
          <a:p>
            <a:pPr lvl="1">
              <a:spcAft>
                <a:spcPts val="1800"/>
              </a:spcAft>
            </a:pPr>
            <a:endParaRPr lang="en-US" sz="2800" dirty="0"/>
          </a:p>
        </p:txBody>
      </p:sp>
    </p:spTree>
    <p:extLst>
      <p:ext uri="{BB962C8B-B14F-4D97-AF65-F5344CB8AC3E}">
        <p14:creationId xmlns:p14="http://schemas.microsoft.com/office/powerpoint/2010/main" val="81553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Determining the Need for ESY (2 of 2)</a:t>
            </a:r>
          </a:p>
        </p:txBody>
      </p:sp>
      <p:sp>
        <p:nvSpPr>
          <p:cNvPr id="3" name="Content Placeholder 2"/>
          <p:cNvSpPr>
            <a:spLocks noGrp="1"/>
          </p:cNvSpPr>
          <p:nvPr>
            <p:ph idx="1"/>
          </p:nvPr>
        </p:nvSpPr>
        <p:spPr>
          <a:xfrm>
            <a:off x="838200" y="1645871"/>
            <a:ext cx="10515600" cy="4847004"/>
          </a:xfrm>
        </p:spPr>
        <p:txBody>
          <a:bodyPr>
            <a:normAutofit fontScale="92500"/>
          </a:bodyPr>
          <a:lstStyle/>
          <a:p>
            <a:pPr>
              <a:spcAft>
                <a:spcPts val="1800"/>
              </a:spcAft>
            </a:pPr>
            <a:r>
              <a:rPr lang="en-US" sz="2800" dirty="0"/>
              <a:t>The Florida Department of Education outlined a process for school-based teams to use when determining the need for ESY services. </a:t>
            </a:r>
          </a:p>
          <a:p>
            <a:pPr>
              <a:spcAft>
                <a:spcPts val="1800"/>
              </a:spcAft>
            </a:pPr>
            <a:r>
              <a:rPr lang="en-US" sz="2800" dirty="0"/>
              <a:t>Under this guidance, the school district must consider at least seven factors in determining whether ESY is necessary to provide FAPE to a student.</a:t>
            </a:r>
          </a:p>
          <a:p>
            <a:pPr>
              <a:spcAft>
                <a:spcPts val="1800"/>
              </a:spcAft>
            </a:pPr>
            <a:r>
              <a:rPr lang="en-US" sz="2800" dirty="0"/>
              <a:t>FLDOE stated that </a:t>
            </a:r>
            <a:r>
              <a:rPr lang="en-US" sz="2800" u="sng" dirty="0"/>
              <a:t>no single criterion</a:t>
            </a:r>
            <a:r>
              <a:rPr lang="en-US" sz="2800" dirty="0"/>
              <a:t> has been identified as the determining factor for ESY services and ESY services cannot be limited by the use of a formula or single measure. </a:t>
            </a:r>
          </a:p>
          <a:p>
            <a:pPr>
              <a:spcAft>
                <a:spcPts val="1800"/>
              </a:spcAft>
            </a:pPr>
            <a:endParaRPr lang="en-US" sz="2800" dirty="0"/>
          </a:p>
          <a:p>
            <a:pPr>
              <a:spcAft>
                <a:spcPts val="1800"/>
              </a:spcAft>
            </a:pPr>
            <a:endParaRPr lang="en-US" sz="2800" dirty="0"/>
          </a:p>
        </p:txBody>
      </p:sp>
    </p:spTree>
    <p:extLst>
      <p:ext uri="{BB962C8B-B14F-4D97-AF65-F5344CB8AC3E}">
        <p14:creationId xmlns:p14="http://schemas.microsoft.com/office/powerpoint/2010/main" val="1247192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FLDOE’s Seven Listed Criteria</a:t>
            </a:r>
          </a:p>
        </p:txBody>
      </p:sp>
      <p:sp>
        <p:nvSpPr>
          <p:cNvPr id="3" name="Content Placeholder 2"/>
          <p:cNvSpPr>
            <a:spLocks noGrp="1"/>
          </p:cNvSpPr>
          <p:nvPr>
            <p:ph idx="1"/>
          </p:nvPr>
        </p:nvSpPr>
        <p:spPr/>
        <p:txBody>
          <a:bodyPr>
            <a:normAutofit fontScale="77500" lnSpcReduction="20000"/>
          </a:bodyPr>
          <a:lstStyle/>
          <a:p>
            <a:pPr>
              <a:spcAft>
                <a:spcPts val="1800"/>
              </a:spcAft>
            </a:pPr>
            <a:r>
              <a:rPr lang="en-US" sz="2800" dirty="0"/>
              <a:t>Regression/recoupment</a:t>
            </a:r>
          </a:p>
          <a:p>
            <a:pPr>
              <a:spcAft>
                <a:spcPts val="1800"/>
              </a:spcAft>
            </a:pPr>
            <a:r>
              <a:rPr lang="en-US" sz="2800" dirty="0"/>
              <a:t>Critical point of instruction</a:t>
            </a:r>
          </a:p>
          <a:p>
            <a:pPr>
              <a:spcAft>
                <a:spcPts val="1800"/>
              </a:spcAft>
            </a:pPr>
            <a:r>
              <a:rPr lang="en-US" sz="2800" dirty="0"/>
              <a:t>Emerging Skills</a:t>
            </a:r>
          </a:p>
          <a:p>
            <a:pPr>
              <a:spcAft>
                <a:spcPts val="1800"/>
              </a:spcAft>
            </a:pPr>
            <a:r>
              <a:rPr lang="en-US" sz="2800" dirty="0"/>
              <a:t>Nature of severity of disability</a:t>
            </a:r>
          </a:p>
          <a:p>
            <a:pPr>
              <a:spcAft>
                <a:spcPts val="1800"/>
              </a:spcAft>
            </a:pPr>
            <a:r>
              <a:rPr lang="en-US" sz="2800" dirty="0"/>
              <a:t>Interfering behaviors</a:t>
            </a:r>
          </a:p>
          <a:p>
            <a:pPr>
              <a:spcAft>
                <a:spcPts val="1800"/>
              </a:spcAft>
            </a:pPr>
            <a:r>
              <a:rPr lang="en-US" sz="2800" dirty="0"/>
              <a:t>Rate of progress</a:t>
            </a:r>
          </a:p>
          <a:p>
            <a:pPr>
              <a:spcAft>
                <a:spcPts val="1800"/>
              </a:spcAft>
            </a:pPr>
            <a:r>
              <a:rPr lang="en-US" sz="2800" dirty="0"/>
              <a:t>Special circumstances (e.g., transition from school to work)</a:t>
            </a:r>
          </a:p>
        </p:txBody>
      </p:sp>
    </p:spTree>
    <p:extLst>
      <p:ext uri="{BB962C8B-B14F-4D97-AF65-F5344CB8AC3E}">
        <p14:creationId xmlns:p14="http://schemas.microsoft.com/office/powerpoint/2010/main" val="297594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Disability Rights Florida</a:t>
            </a:r>
          </a:p>
        </p:txBody>
      </p:sp>
      <p:sp>
        <p:nvSpPr>
          <p:cNvPr id="3" name="Content Placeholder 2"/>
          <p:cNvSpPr>
            <a:spLocks noGrp="1"/>
          </p:cNvSpPr>
          <p:nvPr>
            <p:ph idx="1"/>
          </p:nvPr>
        </p:nvSpPr>
        <p:spPr/>
        <p:txBody>
          <a:bodyPr>
            <a:noAutofit/>
          </a:bodyPr>
          <a:lstStyle/>
          <a:p>
            <a:pPr>
              <a:spcAft>
                <a:spcPts val="1800"/>
              </a:spcAft>
              <a:buClr>
                <a:schemeClr val="bg1"/>
              </a:buClr>
            </a:pPr>
            <a:r>
              <a:rPr lang="en-US" sz="2800" dirty="0"/>
              <a:t>Funding, responsibility, and authority under eight federal programs to protect and advocate for the rights of Floridians with disabilities.</a:t>
            </a:r>
          </a:p>
          <a:p>
            <a:pPr>
              <a:spcAft>
                <a:spcPts val="1800"/>
              </a:spcAft>
              <a:buClr>
                <a:schemeClr val="bg1"/>
              </a:buClr>
            </a:pPr>
            <a:r>
              <a:rPr lang="en-US" sz="2800" dirty="0"/>
              <a:t>A not-for-profit corporation since 1987. </a:t>
            </a:r>
          </a:p>
          <a:p>
            <a:pPr>
              <a:spcAft>
                <a:spcPts val="1800"/>
              </a:spcAft>
              <a:buClr>
                <a:schemeClr val="bg1"/>
              </a:buClr>
            </a:pPr>
            <a:r>
              <a:rPr lang="en-US" sz="2800" dirty="0"/>
              <a:t>Offices in Tallahassee, Gainesville, Tampa and Hollywood.</a:t>
            </a:r>
          </a:p>
          <a:p>
            <a:pPr>
              <a:spcAft>
                <a:spcPts val="1800"/>
              </a:spcAft>
              <a:buClr>
                <a:schemeClr val="bg1"/>
              </a:buClr>
            </a:pPr>
            <a:r>
              <a:rPr lang="en-US" sz="2800" dirty="0"/>
              <a:t>Satellite offices in several other communities</a:t>
            </a:r>
          </a:p>
        </p:txBody>
      </p:sp>
    </p:spTree>
    <p:extLst>
      <p:ext uri="{BB962C8B-B14F-4D97-AF65-F5344CB8AC3E}">
        <p14:creationId xmlns:p14="http://schemas.microsoft.com/office/powerpoint/2010/main" val="2956997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84" y="172620"/>
            <a:ext cx="10515600" cy="908783"/>
          </a:xfrm>
        </p:spPr>
        <p:txBody>
          <a:bodyPr>
            <a:normAutofit fontScale="90000"/>
          </a:bodyPr>
          <a:lstStyle/>
          <a:p>
            <a:r>
              <a:rPr lang="en-US" dirty="0"/>
              <a:t>Appropriate data to review includes, </a:t>
            </a:r>
            <a:br>
              <a:rPr lang="en-US" dirty="0"/>
            </a:br>
            <a:r>
              <a:rPr lang="en-US" dirty="0"/>
              <a:t>but is not limited to: (1 of 2)</a:t>
            </a:r>
          </a:p>
        </p:txBody>
      </p:sp>
      <p:sp>
        <p:nvSpPr>
          <p:cNvPr id="3" name="Content Placeholder 2"/>
          <p:cNvSpPr>
            <a:spLocks noGrp="1"/>
          </p:cNvSpPr>
          <p:nvPr>
            <p:ph idx="1"/>
          </p:nvPr>
        </p:nvSpPr>
        <p:spPr>
          <a:xfrm>
            <a:off x="838200" y="1345082"/>
            <a:ext cx="10515600" cy="4351338"/>
          </a:xfrm>
        </p:spPr>
        <p:txBody>
          <a:bodyPr/>
          <a:lstStyle/>
          <a:p>
            <a:pPr>
              <a:spcAft>
                <a:spcPts val="1800"/>
              </a:spcAft>
            </a:pPr>
            <a:r>
              <a:rPr lang="en-US" sz="2800" dirty="0"/>
              <a:t>Pattern of Regression after past breaks in service</a:t>
            </a:r>
          </a:p>
          <a:p>
            <a:pPr>
              <a:spcAft>
                <a:spcPts val="1800"/>
              </a:spcAft>
            </a:pPr>
            <a:r>
              <a:rPr lang="en-US" sz="2800" dirty="0"/>
              <a:t>Pre-/Post-tests</a:t>
            </a:r>
          </a:p>
          <a:p>
            <a:pPr>
              <a:spcAft>
                <a:spcPts val="1800"/>
              </a:spcAft>
            </a:pPr>
            <a:r>
              <a:rPr lang="en-US" sz="2800" dirty="0"/>
              <a:t>Before/after breaks</a:t>
            </a:r>
          </a:p>
          <a:p>
            <a:pPr>
              <a:spcAft>
                <a:spcPts val="1800"/>
              </a:spcAft>
            </a:pPr>
            <a:r>
              <a:rPr lang="en-US" sz="2800" dirty="0"/>
              <a:t>Progress on annual goals</a:t>
            </a:r>
          </a:p>
          <a:p>
            <a:pPr>
              <a:spcAft>
                <a:spcPts val="1800"/>
              </a:spcAft>
            </a:pPr>
            <a:r>
              <a:rPr lang="en-US" sz="2800" dirty="0"/>
              <a:t>Point Sheet</a:t>
            </a:r>
          </a:p>
          <a:p>
            <a:pPr>
              <a:spcAft>
                <a:spcPts val="1800"/>
              </a:spcAft>
            </a:pPr>
            <a:r>
              <a:rPr lang="en-US" sz="2800" dirty="0"/>
              <a:t>Report Cards</a:t>
            </a:r>
          </a:p>
          <a:p>
            <a:pPr>
              <a:spcAft>
                <a:spcPts val="1800"/>
              </a:spcAft>
            </a:pPr>
            <a:r>
              <a:rPr lang="en-US" sz="2800" dirty="0"/>
              <a:t>Teacher-Made Checklists</a:t>
            </a:r>
          </a:p>
          <a:p>
            <a:pPr>
              <a:spcAft>
                <a:spcPts val="1800"/>
              </a:spcAft>
            </a:pPr>
            <a:endParaRPr lang="en-US" sz="2800" dirty="0"/>
          </a:p>
        </p:txBody>
      </p:sp>
    </p:spTree>
    <p:extLst>
      <p:ext uri="{BB962C8B-B14F-4D97-AF65-F5344CB8AC3E}">
        <p14:creationId xmlns:p14="http://schemas.microsoft.com/office/powerpoint/2010/main" val="230012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3" y="208715"/>
            <a:ext cx="10515600" cy="908783"/>
          </a:xfrm>
        </p:spPr>
        <p:txBody>
          <a:bodyPr>
            <a:normAutofit fontScale="90000"/>
          </a:bodyPr>
          <a:lstStyle/>
          <a:p>
            <a:r>
              <a:rPr lang="en-US" dirty="0"/>
              <a:t>Appropriate data to review includes, </a:t>
            </a:r>
            <a:br>
              <a:rPr lang="en-US" dirty="0"/>
            </a:br>
            <a:r>
              <a:rPr lang="en-US" dirty="0"/>
              <a:t>but is not limited to: (2 of 2)</a:t>
            </a:r>
          </a:p>
        </p:txBody>
      </p:sp>
      <p:sp>
        <p:nvSpPr>
          <p:cNvPr id="3" name="Content Placeholder 2"/>
          <p:cNvSpPr>
            <a:spLocks noGrp="1"/>
          </p:cNvSpPr>
          <p:nvPr>
            <p:ph idx="1"/>
          </p:nvPr>
        </p:nvSpPr>
        <p:spPr>
          <a:xfrm>
            <a:off x="838200" y="1393347"/>
            <a:ext cx="10515600" cy="4351338"/>
          </a:xfrm>
        </p:spPr>
        <p:txBody>
          <a:bodyPr/>
          <a:lstStyle/>
          <a:p>
            <a:pPr>
              <a:spcAft>
                <a:spcPts val="1800"/>
              </a:spcAft>
            </a:pPr>
            <a:r>
              <a:rPr lang="en-US" sz="2800" dirty="0"/>
              <a:t>Work Samples</a:t>
            </a:r>
          </a:p>
          <a:p>
            <a:pPr>
              <a:spcAft>
                <a:spcPts val="1800"/>
              </a:spcAft>
            </a:pPr>
            <a:r>
              <a:rPr lang="en-US" sz="2800" dirty="0"/>
              <a:t>Therapy logs</a:t>
            </a:r>
          </a:p>
          <a:p>
            <a:pPr>
              <a:spcAft>
                <a:spcPts val="1800"/>
              </a:spcAft>
            </a:pPr>
            <a:r>
              <a:rPr lang="en-US" sz="2800" dirty="0"/>
              <a:t>Anecdotal records from home/school</a:t>
            </a:r>
          </a:p>
          <a:p>
            <a:pPr>
              <a:spcAft>
                <a:spcPts val="1800"/>
              </a:spcAft>
            </a:pPr>
            <a:r>
              <a:rPr lang="en-US" sz="2800" dirty="0"/>
              <a:t>Probes/running records</a:t>
            </a:r>
          </a:p>
          <a:p>
            <a:pPr>
              <a:spcAft>
                <a:spcPts val="1800"/>
              </a:spcAft>
            </a:pPr>
            <a:r>
              <a:rPr lang="en-US" sz="2800" dirty="0"/>
              <a:t>Frequency Charts</a:t>
            </a:r>
          </a:p>
          <a:p>
            <a:pPr>
              <a:spcAft>
                <a:spcPts val="1800"/>
              </a:spcAft>
            </a:pPr>
            <a:r>
              <a:rPr lang="en-US" sz="2800" dirty="0"/>
              <a:t>Referrals/discipline file</a:t>
            </a:r>
          </a:p>
          <a:p>
            <a:pPr>
              <a:spcAft>
                <a:spcPts val="1800"/>
              </a:spcAft>
            </a:pPr>
            <a:r>
              <a:rPr lang="en-US" sz="2800" dirty="0"/>
              <a:t>Other documentation related to extenuating circumstances</a:t>
            </a:r>
          </a:p>
        </p:txBody>
      </p:sp>
    </p:spTree>
    <p:extLst>
      <p:ext uri="{BB962C8B-B14F-4D97-AF65-F5344CB8AC3E}">
        <p14:creationId xmlns:p14="http://schemas.microsoft.com/office/powerpoint/2010/main" val="630623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 Student Eligible for ESY?</a:t>
            </a:r>
          </a:p>
        </p:txBody>
      </p:sp>
      <p:sp>
        <p:nvSpPr>
          <p:cNvPr id="3" name="Content Placeholder 2"/>
          <p:cNvSpPr>
            <a:spLocks noGrp="1"/>
          </p:cNvSpPr>
          <p:nvPr>
            <p:ph idx="1"/>
          </p:nvPr>
        </p:nvSpPr>
        <p:spPr>
          <a:xfrm>
            <a:off x="457200" y="1453770"/>
            <a:ext cx="11065042" cy="4351338"/>
          </a:xfrm>
        </p:spPr>
        <p:txBody>
          <a:bodyPr>
            <a:noAutofit/>
          </a:bodyPr>
          <a:lstStyle/>
          <a:p>
            <a:pPr>
              <a:spcAft>
                <a:spcPts val="1800"/>
              </a:spcAft>
            </a:pPr>
            <a:r>
              <a:rPr lang="en-US" dirty="0"/>
              <a:t>When the student is unable to receive a reasonable level of benefit from the regular school year without ESY services</a:t>
            </a:r>
          </a:p>
          <a:p>
            <a:pPr>
              <a:spcAft>
                <a:spcPts val="1800"/>
              </a:spcAft>
            </a:pPr>
            <a:r>
              <a:rPr lang="en-US" dirty="0"/>
              <a:t>When the targeted skill represents a barrier to continuous progress or self-sufficiency</a:t>
            </a:r>
          </a:p>
          <a:p>
            <a:pPr>
              <a:spcAft>
                <a:spcPts val="1800"/>
              </a:spcAft>
            </a:pPr>
            <a:r>
              <a:rPr lang="en-US" dirty="0"/>
              <a:t>IEP teams may not limit the provisions of ESY services to certain “types of disabilities” and should not discourage parents from sending a student to ESY if it is determined that the student requires ESY services in order to receive FAPE. </a:t>
            </a:r>
          </a:p>
          <a:p>
            <a:pPr>
              <a:spcAft>
                <a:spcPts val="1800"/>
              </a:spcAft>
            </a:pPr>
            <a:r>
              <a:rPr lang="en-US" dirty="0"/>
              <a:t>If there was data to support </a:t>
            </a:r>
            <a:r>
              <a:rPr lang="en-US" u="sng" dirty="0"/>
              <a:t>at least one</a:t>
            </a:r>
            <a:r>
              <a:rPr lang="en-US" dirty="0"/>
              <a:t> of FLDOE’s seven listed criteria, then the student is eligible for ESY services. They do not need to meet all seven. </a:t>
            </a:r>
          </a:p>
          <a:p>
            <a:pPr>
              <a:spcAft>
                <a:spcPts val="1800"/>
              </a:spcAft>
            </a:pPr>
            <a:endParaRPr lang="en-US" dirty="0"/>
          </a:p>
        </p:txBody>
      </p:sp>
    </p:spTree>
    <p:extLst>
      <p:ext uri="{BB962C8B-B14F-4D97-AF65-F5344CB8AC3E}">
        <p14:creationId xmlns:p14="http://schemas.microsoft.com/office/powerpoint/2010/main" val="750899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5960-8F88-4419-A24A-8FCEA56E9FA9}"/>
              </a:ext>
            </a:extLst>
          </p:cNvPr>
          <p:cNvSpPr>
            <a:spLocks noGrp="1"/>
          </p:cNvSpPr>
          <p:nvPr>
            <p:ph type="ctrTitle"/>
          </p:nvPr>
        </p:nvSpPr>
        <p:spPr>
          <a:xfrm>
            <a:off x="706804" y="3196492"/>
            <a:ext cx="8456246" cy="1872639"/>
          </a:xfrm>
        </p:spPr>
        <p:txBody>
          <a:bodyPr>
            <a:normAutofit/>
          </a:bodyPr>
          <a:lstStyle/>
          <a:p>
            <a:r>
              <a:rPr lang="en-US" dirty="0"/>
              <a:t>How is an ESY </a:t>
            </a:r>
            <a:br>
              <a:rPr lang="en-US" dirty="0"/>
            </a:br>
            <a:r>
              <a:rPr lang="en-US" dirty="0"/>
              <a:t>Program Created?</a:t>
            </a:r>
          </a:p>
        </p:txBody>
      </p:sp>
    </p:spTree>
    <p:extLst>
      <p:ext uri="{BB962C8B-B14F-4D97-AF65-F5344CB8AC3E}">
        <p14:creationId xmlns:p14="http://schemas.microsoft.com/office/powerpoint/2010/main" val="636237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an ESY program created?</a:t>
            </a:r>
          </a:p>
        </p:txBody>
      </p:sp>
      <p:sp>
        <p:nvSpPr>
          <p:cNvPr id="3" name="Content Placeholder 2"/>
          <p:cNvSpPr>
            <a:spLocks noGrp="1"/>
          </p:cNvSpPr>
          <p:nvPr>
            <p:ph idx="1"/>
          </p:nvPr>
        </p:nvSpPr>
        <p:spPr/>
        <p:txBody>
          <a:bodyPr/>
          <a:lstStyle/>
          <a:p>
            <a:pPr>
              <a:spcAft>
                <a:spcPts val="1800"/>
              </a:spcAft>
            </a:pPr>
            <a:r>
              <a:rPr lang="en-US" sz="2800" dirty="0"/>
              <a:t>The Florida Department of Education (FLDOE) states that the IEP team is responsible for determining “the initiation, duration and frequency of ESY services” which “may be provided for all or part of scheduled school breaks… depend[</a:t>
            </a:r>
            <a:r>
              <a:rPr lang="en-US" sz="2800" dirty="0" err="1"/>
              <a:t>ing</a:t>
            </a:r>
            <a:r>
              <a:rPr lang="en-US" sz="2800" dirty="0"/>
              <a:t>] on the unique need of the individual student.”</a:t>
            </a:r>
          </a:p>
          <a:p>
            <a:pPr>
              <a:spcAft>
                <a:spcPts val="1800"/>
              </a:spcAft>
            </a:pPr>
            <a:r>
              <a:rPr lang="en-US" sz="2800" dirty="0"/>
              <a:t>ESY services cannot be limited by the use of a formula or a single measure.</a:t>
            </a:r>
          </a:p>
          <a:p>
            <a:pPr>
              <a:spcAft>
                <a:spcPts val="1800"/>
              </a:spcAft>
            </a:pPr>
            <a:r>
              <a:rPr lang="en-US" sz="2800" dirty="0"/>
              <a:t>It is important for IEP teams to consider a variety of factors.</a:t>
            </a:r>
          </a:p>
          <a:p>
            <a:pPr>
              <a:spcAft>
                <a:spcPts val="1800"/>
              </a:spcAft>
            </a:pPr>
            <a:endParaRPr lang="en-US" sz="2800" dirty="0"/>
          </a:p>
          <a:p>
            <a:pPr>
              <a:spcAft>
                <a:spcPts val="1800"/>
              </a:spcAft>
            </a:pPr>
            <a:endParaRPr lang="en-US" sz="2800" dirty="0"/>
          </a:p>
        </p:txBody>
      </p:sp>
    </p:spTree>
    <p:extLst>
      <p:ext uri="{BB962C8B-B14F-4D97-AF65-F5344CB8AC3E}">
        <p14:creationId xmlns:p14="http://schemas.microsoft.com/office/powerpoint/2010/main" val="3887745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ESY program</a:t>
            </a:r>
          </a:p>
        </p:txBody>
      </p:sp>
      <p:sp>
        <p:nvSpPr>
          <p:cNvPr id="3" name="Content Placeholder 2"/>
          <p:cNvSpPr>
            <a:spLocks noGrp="1"/>
          </p:cNvSpPr>
          <p:nvPr>
            <p:ph idx="1"/>
          </p:nvPr>
        </p:nvSpPr>
        <p:spPr/>
        <p:txBody>
          <a:bodyPr>
            <a:noAutofit/>
          </a:bodyPr>
          <a:lstStyle/>
          <a:p>
            <a:pPr>
              <a:spcAft>
                <a:spcPts val="1800"/>
              </a:spcAft>
            </a:pPr>
            <a:r>
              <a:rPr lang="en-US" sz="3200" dirty="0"/>
              <a:t>ESY programs should be appropriately tailored to meet the needs of the individual child.</a:t>
            </a:r>
          </a:p>
          <a:p>
            <a:pPr>
              <a:spcAft>
                <a:spcPts val="1800"/>
              </a:spcAft>
            </a:pPr>
            <a:r>
              <a:rPr lang="en-US" sz="3200" dirty="0"/>
              <a:t>The IEP team must consider the student’s needs and the services necessary to provide FAPE.</a:t>
            </a:r>
          </a:p>
          <a:p>
            <a:pPr>
              <a:spcAft>
                <a:spcPts val="1800"/>
              </a:spcAft>
            </a:pPr>
            <a:r>
              <a:rPr lang="en-US" sz="3200" dirty="0"/>
              <a:t>Districts cannot limit ESY services to particular categories of disabilities and cannot limit the type, amount, or duration of those services unilaterally. </a:t>
            </a:r>
          </a:p>
          <a:p>
            <a:pPr>
              <a:spcAft>
                <a:spcPts val="1800"/>
              </a:spcAft>
            </a:pPr>
            <a:endParaRPr lang="en-US" sz="3200" dirty="0"/>
          </a:p>
        </p:txBody>
      </p:sp>
    </p:spTree>
    <p:extLst>
      <p:ext uri="{BB962C8B-B14F-4D97-AF65-F5344CB8AC3E}">
        <p14:creationId xmlns:p14="http://schemas.microsoft.com/office/powerpoint/2010/main" val="3640788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5960-8F88-4419-A24A-8FCEA56E9FA9}"/>
              </a:ext>
            </a:extLst>
          </p:cNvPr>
          <p:cNvSpPr>
            <a:spLocks noGrp="1"/>
          </p:cNvSpPr>
          <p:nvPr>
            <p:ph type="ctrTitle"/>
          </p:nvPr>
        </p:nvSpPr>
        <p:spPr>
          <a:xfrm>
            <a:off x="706804" y="3196492"/>
            <a:ext cx="8456246" cy="1872639"/>
          </a:xfrm>
        </p:spPr>
        <p:txBody>
          <a:bodyPr/>
          <a:lstStyle/>
          <a:p>
            <a:r>
              <a:rPr lang="en-US" dirty="0"/>
              <a:t>How long is ESY?</a:t>
            </a:r>
          </a:p>
        </p:txBody>
      </p:sp>
    </p:spTree>
    <p:extLst>
      <p:ext uri="{BB962C8B-B14F-4D97-AF65-F5344CB8AC3E}">
        <p14:creationId xmlns:p14="http://schemas.microsoft.com/office/powerpoint/2010/main" val="3000217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and Duration of ESY</a:t>
            </a:r>
          </a:p>
        </p:txBody>
      </p:sp>
      <p:sp>
        <p:nvSpPr>
          <p:cNvPr id="3" name="Content Placeholder 2"/>
          <p:cNvSpPr>
            <a:spLocks noGrp="1"/>
          </p:cNvSpPr>
          <p:nvPr>
            <p:ph idx="1"/>
          </p:nvPr>
        </p:nvSpPr>
        <p:spPr/>
        <p:txBody>
          <a:bodyPr>
            <a:normAutofit/>
          </a:bodyPr>
          <a:lstStyle/>
          <a:p>
            <a:pPr>
              <a:spcAft>
                <a:spcPts val="1800"/>
              </a:spcAft>
            </a:pPr>
            <a:r>
              <a:rPr lang="en-US" sz="3200" dirty="0"/>
              <a:t>The IEP team is responsible for determining the initiation, duration, and frequency of ESY services.</a:t>
            </a:r>
          </a:p>
          <a:p>
            <a:pPr>
              <a:spcAft>
                <a:spcPts val="1800"/>
              </a:spcAft>
            </a:pPr>
            <a:r>
              <a:rPr lang="en-US" sz="3200" dirty="0"/>
              <a:t>The number of weeks, days per week, and minutes per day should be based on the student’s individual need.</a:t>
            </a:r>
          </a:p>
          <a:p>
            <a:pPr>
              <a:spcAft>
                <a:spcPts val="1800"/>
              </a:spcAft>
            </a:pPr>
            <a:r>
              <a:rPr lang="en-US" sz="3200" dirty="0"/>
              <a:t>School districts may not limit the type, amount, or duration of ESY services. </a:t>
            </a:r>
          </a:p>
          <a:p>
            <a:pPr>
              <a:spcAft>
                <a:spcPts val="1800"/>
              </a:spcAft>
            </a:pPr>
            <a:endParaRPr lang="en-US" dirty="0"/>
          </a:p>
        </p:txBody>
      </p:sp>
    </p:spTree>
    <p:extLst>
      <p:ext uri="{BB962C8B-B14F-4D97-AF65-F5344CB8AC3E}">
        <p14:creationId xmlns:p14="http://schemas.microsoft.com/office/powerpoint/2010/main" val="1042627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5960-8F88-4419-A24A-8FCEA56E9FA9}"/>
              </a:ext>
            </a:extLst>
          </p:cNvPr>
          <p:cNvSpPr>
            <a:spLocks noGrp="1"/>
          </p:cNvSpPr>
          <p:nvPr>
            <p:ph type="ctrTitle"/>
          </p:nvPr>
        </p:nvSpPr>
        <p:spPr>
          <a:xfrm>
            <a:off x="706804" y="3196492"/>
            <a:ext cx="8456246" cy="1872639"/>
          </a:xfrm>
        </p:spPr>
        <p:txBody>
          <a:bodyPr/>
          <a:lstStyle/>
          <a:p>
            <a:r>
              <a:rPr lang="en-US" dirty="0"/>
              <a:t>Common Misconceptions</a:t>
            </a:r>
          </a:p>
        </p:txBody>
      </p:sp>
    </p:spTree>
    <p:extLst>
      <p:ext uri="{BB962C8B-B14F-4D97-AF65-F5344CB8AC3E}">
        <p14:creationId xmlns:p14="http://schemas.microsoft.com/office/powerpoint/2010/main" val="4058240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Misconceptions (1 of 2)</a:t>
            </a:r>
          </a:p>
        </p:txBody>
      </p:sp>
      <p:sp>
        <p:nvSpPr>
          <p:cNvPr id="3" name="Content Placeholder 2"/>
          <p:cNvSpPr>
            <a:spLocks noGrp="1"/>
          </p:cNvSpPr>
          <p:nvPr>
            <p:ph idx="1"/>
          </p:nvPr>
        </p:nvSpPr>
        <p:spPr/>
        <p:txBody>
          <a:bodyPr>
            <a:normAutofit/>
          </a:bodyPr>
          <a:lstStyle/>
          <a:p>
            <a:pPr>
              <a:spcAft>
                <a:spcPts val="1800"/>
              </a:spcAft>
              <a:buFont typeface="Tahoma" panose="020B0604030504040204" pitchFamily="34" charset="0"/>
              <a:buChar char="X"/>
            </a:pPr>
            <a:r>
              <a:rPr lang="en-US" sz="2800" dirty="0"/>
              <a:t> “ESY services cannot be discussed by the team because the district is not yet sure what services will be available during ESY”</a:t>
            </a:r>
          </a:p>
          <a:p>
            <a:pPr>
              <a:spcAft>
                <a:spcPts val="1800"/>
              </a:spcAft>
              <a:buFont typeface="Tahoma" panose="020B0604030504040204" pitchFamily="34" charset="0"/>
              <a:buChar char="X"/>
            </a:pPr>
            <a:r>
              <a:rPr lang="en-US" sz="2800" dirty="0"/>
              <a:t> “The determination of ESY services cannot be made until the district has confirmed what staff are available to provide ESY services during the summer.”</a:t>
            </a:r>
          </a:p>
          <a:p>
            <a:pPr>
              <a:spcAft>
                <a:spcPts val="1800"/>
              </a:spcAft>
            </a:pPr>
            <a:endParaRPr lang="en-US" dirty="0"/>
          </a:p>
        </p:txBody>
      </p:sp>
    </p:spTree>
    <p:extLst>
      <p:ext uri="{BB962C8B-B14F-4D97-AF65-F5344CB8AC3E}">
        <p14:creationId xmlns:p14="http://schemas.microsoft.com/office/powerpoint/2010/main" val="320933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3" name="Content Placeholder 2"/>
          <p:cNvSpPr>
            <a:spLocks noGrp="1"/>
          </p:cNvSpPr>
          <p:nvPr>
            <p:ph idx="1"/>
          </p:nvPr>
        </p:nvSpPr>
        <p:spPr/>
        <p:txBody>
          <a:bodyPr/>
          <a:lstStyle/>
          <a:p>
            <a:pPr marL="0" indent="0">
              <a:buNone/>
            </a:pPr>
            <a:r>
              <a:rPr lang="en-US" sz="3200" dirty="0"/>
              <a:t>To advance the quality of life,  dignity, equality, self determination, and freedom of choice of persons with disabilities through collaboration, education, advocacy, as well as legal and legislative strategies.</a:t>
            </a:r>
          </a:p>
        </p:txBody>
      </p:sp>
    </p:spTree>
    <p:extLst>
      <p:ext uri="{BB962C8B-B14F-4D97-AF65-F5344CB8AC3E}">
        <p14:creationId xmlns:p14="http://schemas.microsoft.com/office/powerpoint/2010/main" val="98503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Misconceptions (2 of 2)</a:t>
            </a:r>
          </a:p>
        </p:txBody>
      </p:sp>
      <p:sp>
        <p:nvSpPr>
          <p:cNvPr id="3" name="Content Placeholder 2"/>
          <p:cNvSpPr>
            <a:spLocks noGrp="1"/>
          </p:cNvSpPr>
          <p:nvPr>
            <p:ph idx="1"/>
          </p:nvPr>
        </p:nvSpPr>
        <p:spPr/>
        <p:txBody>
          <a:bodyPr>
            <a:normAutofit fontScale="92500"/>
          </a:bodyPr>
          <a:lstStyle/>
          <a:p>
            <a:pPr>
              <a:spcAft>
                <a:spcPts val="1800"/>
              </a:spcAft>
              <a:buFont typeface="Tahoma" panose="020B0604030504040204" pitchFamily="34" charset="0"/>
              <a:buChar char="X"/>
            </a:pPr>
            <a:r>
              <a:rPr lang="en-US" sz="2800" dirty="0"/>
              <a:t> “I don’t know what  this question is asking, I’m going to check ‘No’”</a:t>
            </a:r>
          </a:p>
          <a:p>
            <a:pPr>
              <a:spcAft>
                <a:spcPts val="1800"/>
              </a:spcAft>
              <a:buFont typeface="Tahoma" panose="020B0604030504040204" pitchFamily="34" charset="0"/>
              <a:buChar char="X"/>
            </a:pPr>
            <a:r>
              <a:rPr lang="en-US" sz="2800" dirty="0"/>
              <a:t> “A student cannot receive ESY services and participate in course recovery”</a:t>
            </a:r>
          </a:p>
          <a:p>
            <a:pPr>
              <a:spcAft>
                <a:spcPts val="1800"/>
              </a:spcAft>
              <a:buFont typeface="Tahoma" panose="020B0604030504040204" pitchFamily="34" charset="0"/>
              <a:buChar char="X"/>
            </a:pPr>
            <a:r>
              <a:rPr lang="en-US" sz="2800" dirty="0"/>
              <a:t> “The other students in the ESY program have much more significant disabilities”</a:t>
            </a:r>
          </a:p>
          <a:p>
            <a:pPr>
              <a:spcAft>
                <a:spcPts val="1800"/>
              </a:spcAft>
              <a:buFont typeface="Tahoma" panose="020B0604030504040204" pitchFamily="34" charset="0"/>
              <a:buChar char="X"/>
            </a:pPr>
            <a:r>
              <a:rPr lang="en-US" sz="2800" dirty="0"/>
              <a:t>“ESY is only offered to students with significant cognitive disabilities”</a:t>
            </a:r>
          </a:p>
          <a:p>
            <a:pPr>
              <a:spcAft>
                <a:spcPts val="1800"/>
              </a:spcAft>
            </a:pPr>
            <a:endParaRPr lang="en-US" dirty="0"/>
          </a:p>
        </p:txBody>
      </p:sp>
    </p:spTree>
    <p:extLst>
      <p:ext uri="{BB962C8B-B14F-4D97-AF65-F5344CB8AC3E}">
        <p14:creationId xmlns:p14="http://schemas.microsoft.com/office/powerpoint/2010/main" val="324651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5960-8F88-4419-A24A-8FCEA56E9FA9}"/>
              </a:ext>
            </a:extLst>
          </p:cNvPr>
          <p:cNvSpPr>
            <a:spLocks noGrp="1"/>
          </p:cNvSpPr>
          <p:nvPr>
            <p:ph type="ctrTitle"/>
          </p:nvPr>
        </p:nvSpPr>
        <p:spPr>
          <a:xfrm>
            <a:off x="706804" y="3196492"/>
            <a:ext cx="8456246" cy="1872639"/>
          </a:xfrm>
        </p:spPr>
        <p:txBody>
          <a:bodyPr/>
          <a:lstStyle/>
          <a:p>
            <a:r>
              <a:rPr lang="en-US" dirty="0"/>
              <a:t>Examples</a:t>
            </a:r>
          </a:p>
        </p:txBody>
      </p:sp>
    </p:spTree>
    <p:extLst>
      <p:ext uri="{BB962C8B-B14F-4D97-AF65-F5344CB8AC3E}">
        <p14:creationId xmlns:p14="http://schemas.microsoft.com/office/powerpoint/2010/main" val="3912582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A:</a:t>
            </a:r>
            <a:endParaRPr lang="en-US" dirty="0"/>
          </a:p>
        </p:txBody>
      </p:sp>
      <p:sp>
        <p:nvSpPr>
          <p:cNvPr id="3" name="Content Placeholder 2"/>
          <p:cNvSpPr>
            <a:spLocks noGrp="1"/>
          </p:cNvSpPr>
          <p:nvPr>
            <p:ph idx="1"/>
          </p:nvPr>
        </p:nvSpPr>
        <p:spPr>
          <a:xfrm>
            <a:off x="479258" y="1411602"/>
            <a:ext cx="11233484" cy="4351338"/>
          </a:xfrm>
        </p:spPr>
        <p:txBody>
          <a:bodyPr/>
          <a:lstStyle/>
          <a:p>
            <a:pPr>
              <a:spcAft>
                <a:spcPts val="1200"/>
              </a:spcAft>
            </a:pPr>
            <a:r>
              <a:rPr lang="en-US" dirty="0"/>
              <a:t>Student demonstrates regression on IEP goals during breaks from school, including long weekends, Thanksgiving, Winter break, Spring break, and Summer break. After receiving ESY services during the summer and during the school year, the student is showing significant progress on all IEP goals. </a:t>
            </a:r>
          </a:p>
          <a:p>
            <a:pPr>
              <a:spcAft>
                <a:spcPts val="1200"/>
              </a:spcAft>
            </a:pPr>
            <a:r>
              <a:rPr lang="en-US" dirty="0"/>
              <a:t>Student’s reading, writing, and math skills are at a critical emerging level. Student requires a strict routine and continuous exposure to material to retain information and show academic growth.</a:t>
            </a:r>
          </a:p>
          <a:p>
            <a:pPr>
              <a:spcAft>
                <a:spcPts val="1200"/>
              </a:spcAft>
            </a:pPr>
            <a:r>
              <a:rPr lang="en-US" dirty="0"/>
              <a:t>The student requires 90 minutes of ESY weekly during the long weekends or district approved holiday break during the school year in order to receive FAPE.</a:t>
            </a:r>
          </a:p>
          <a:p>
            <a:pPr>
              <a:spcAft>
                <a:spcPts val="1200"/>
              </a:spcAft>
            </a:pPr>
            <a:r>
              <a:rPr lang="en-US" dirty="0"/>
              <a:t>The student requires 120 minutes of ESY weekly during the whole summer break in order to receive FAPE</a:t>
            </a:r>
          </a:p>
        </p:txBody>
      </p:sp>
    </p:spTree>
    <p:extLst>
      <p:ext uri="{BB962C8B-B14F-4D97-AF65-F5344CB8AC3E}">
        <p14:creationId xmlns:p14="http://schemas.microsoft.com/office/powerpoint/2010/main" val="2668583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B:</a:t>
            </a:r>
          </a:p>
        </p:txBody>
      </p:sp>
      <p:sp>
        <p:nvSpPr>
          <p:cNvPr id="3" name="Content Placeholder 2"/>
          <p:cNvSpPr>
            <a:spLocks noGrp="1"/>
          </p:cNvSpPr>
          <p:nvPr>
            <p:ph idx="1"/>
          </p:nvPr>
        </p:nvSpPr>
        <p:spPr>
          <a:xfrm>
            <a:off x="629652" y="1459728"/>
            <a:ext cx="10932695" cy="4351338"/>
          </a:xfrm>
        </p:spPr>
        <p:txBody>
          <a:bodyPr>
            <a:noAutofit/>
          </a:bodyPr>
          <a:lstStyle/>
          <a:p>
            <a:pPr>
              <a:spcAft>
                <a:spcPts val="1800"/>
              </a:spcAft>
            </a:pPr>
            <a:r>
              <a:rPr lang="en-US" dirty="0"/>
              <a:t>Team completed the Determination of Need worksheet and reviewed academic data. The student needs many reminders and redirection at home and at school.</a:t>
            </a:r>
          </a:p>
          <a:p>
            <a:pPr>
              <a:spcAft>
                <a:spcPts val="1800"/>
              </a:spcAft>
            </a:pPr>
            <a:r>
              <a:rPr lang="en-US" dirty="0"/>
              <a:t>Based on the need for academic instruction, teacher proposed student attend an existing remediation summer camp with second grade curriculum. Mom was concerned that student would shut down in this environment.</a:t>
            </a:r>
          </a:p>
          <a:p>
            <a:pPr>
              <a:spcAft>
                <a:spcPts val="1800"/>
              </a:spcAft>
            </a:pPr>
            <a:r>
              <a:rPr lang="en-US" dirty="0"/>
              <a:t>Team discussed other options that would provide student with academic instruction in an environment that would encourage continued academic growth. Student will receive 7 weeks of ESY services covering reading and math. This instruction will take place 2 days per week for 2.5 hours of services.</a:t>
            </a:r>
          </a:p>
        </p:txBody>
      </p:sp>
    </p:spTree>
    <p:extLst>
      <p:ext uri="{BB962C8B-B14F-4D97-AF65-F5344CB8AC3E}">
        <p14:creationId xmlns:p14="http://schemas.microsoft.com/office/powerpoint/2010/main" val="441045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t>
            </a:r>
          </a:p>
        </p:txBody>
      </p:sp>
      <p:sp>
        <p:nvSpPr>
          <p:cNvPr id="3" name="Content Placeholder 2"/>
          <p:cNvSpPr>
            <a:spLocks noGrp="1"/>
          </p:cNvSpPr>
          <p:nvPr>
            <p:ph idx="1"/>
          </p:nvPr>
        </p:nvSpPr>
        <p:spPr/>
        <p:txBody>
          <a:bodyPr>
            <a:normAutofit fontScale="92500" lnSpcReduction="20000"/>
          </a:bodyPr>
          <a:lstStyle/>
          <a:p>
            <a:pPr>
              <a:spcAft>
                <a:spcPts val="1800"/>
              </a:spcAft>
            </a:pPr>
            <a:r>
              <a:rPr lang="en-US" sz="2800" dirty="0"/>
              <a:t>Data showed that during breaks or long weekends student would regress and student was making some progress in both Math and Reading. </a:t>
            </a:r>
          </a:p>
          <a:p>
            <a:pPr>
              <a:spcAft>
                <a:spcPts val="1800"/>
              </a:spcAft>
            </a:pPr>
            <a:r>
              <a:rPr lang="en-US" sz="2800" dirty="0"/>
              <a:t>ESY was set up with a 2 week break in the middle of it, but because the data illustrated the student regressed during long breaks and long weekends the team discussed options.</a:t>
            </a:r>
          </a:p>
          <a:p>
            <a:pPr>
              <a:spcAft>
                <a:spcPts val="1800"/>
              </a:spcAft>
            </a:pPr>
            <a:r>
              <a:rPr lang="en-US" sz="2800" dirty="0"/>
              <a:t>Student will now get 90 min a day of tutoring in the areas of reading and math (along with related services) at home 4 days a week during the 2 week break in the middle of ESY.</a:t>
            </a:r>
          </a:p>
        </p:txBody>
      </p:sp>
    </p:spTree>
    <p:extLst>
      <p:ext uri="{BB962C8B-B14F-4D97-AF65-F5344CB8AC3E}">
        <p14:creationId xmlns:p14="http://schemas.microsoft.com/office/powerpoint/2010/main" val="3850740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55F0-25D1-4158-84FA-8AE36E80DA6A}"/>
              </a:ext>
            </a:extLst>
          </p:cNvPr>
          <p:cNvSpPr>
            <a:spLocks noGrp="1"/>
          </p:cNvSpPr>
          <p:nvPr>
            <p:ph type="ctrTitle"/>
          </p:nvPr>
        </p:nvSpPr>
        <p:spPr>
          <a:xfrm>
            <a:off x="645919" y="3244303"/>
            <a:ext cx="8456246" cy="1872639"/>
          </a:xfrm>
        </p:spPr>
        <p:txBody>
          <a:bodyPr/>
          <a:lstStyle/>
          <a:p>
            <a:r>
              <a:rPr lang="en-US" dirty="0"/>
              <a:t>Resources</a:t>
            </a:r>
          </a:p>
        </p:txBody>
      </p:sp>
    </p:spTree>
    <p:extLst>
      <p:ext uri="{BB962C8B-B14F-4D97-AF65-F5344CB8AC3E}">
        <p14:creationId xmlns:p14="http://schemas.microsoft.com/office/powerpoint/2010/main" val="1918712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Resources</a:t>
            </a:r>
          </a:p>
        </p:txBody>
      </p:sp>
      <p:sp>
        <p:nvSpPr>
          <p:cNvPr id="3" name="Content Placeholder 2"/>
          <p:cNvSpPr>
            <a:spLocks noGrp="1"/>
          </p:cNvSpPr>
          <p:nvPr>
            <p:ph idx="1"/>
          </p:nvPr>
        </p:nvSpPr>
        <p:spPr>
          <a:xfrm>
            <a:off x="838200" y="1645870"/>
            <a:ext cx="10515600" cy="4673649"/>
          </a:xfrm>
        </p:spPr>
        <p:txBody>
          <a:bodyPr>
            <a:normAutofit fontScale="92500" lnSpcReduction="10000"/>
          </a:bodyPr>
          <a:lstStyle/>
          <a:p>
            <a:r>
              <a:rPr lang="en-US" sz="2800" dirty="0"/>
              <a:t>All FLDOE ESY Publications: </a:t>
            </a:r>
            <a:r>
              <a:rPr lang="en-US" sz="2800" u="sng" dirty="0">
                <a:hlinkClick r:id="rId2">
                  <a:extLst>
                    <a:ext uri="{A12FA001-AC4F-418D-AE19-62706E023703}">
                      <ahyp:hlinkClr xmlns:ahyp="http://schemas.microsoft.com/office/drawing/2018/hyperlinkcolor" val="tx"/>
                    </a:ext>
                  </a:extLst>
                </a:hlinkClick>
              </a:rPr>
              <a:t>http://www.fldoe.org/ese/pubxhome.asp</a:t>
            </a:r>
            <a:endParaRPr lang="en-US" sz="2800" u="sng" dirty="0"/>
          </a:p>
          <a:p>
            <a:endParaRPr lang="en-US" sz="2800" u="sng" dirty="0"/>
          </a:p>
          <a:p>
            <a:r>
              <a:rPr lang="en-US" sz="2800" dirty="0"/>
              <a:t>Documents in this presentation:</a:t>
            </a:r>
          </a:p>
          <a:p>
            <a:pPr marL="914400" indent="-217488"/>
            <a:r>
              <a:rPr lang="en-US" sz="2800" dirty="0"/>
              <a:t>Technical Assistance Paper: </a:t>
            </a:r>
            <a:r>
              <a:rPr lang="en-US" sz="2800" u="sng" dirty="0">
                <a:hlinkClick r:id="rId3">
                  <a:extLst>
                    <a:ext uri="{A12FA001-AC4F-418D-AE19-62706E023703}">
                      <ahyp:hlinkClr xmlns:ahyp="http://schemas.microsoft.com/office/drawing/2018/hyperlinkcolor" val="tx"/>
                    </a:ext>
                  </a:extLst>
                </a:hlinkClick>
              </a:rPr>
              <a:t>http://www.fldoe.org/ese/pdf/y2002-5.pdf</a:t>
            </a:r>
            <a:endParaRPr lang="en-US" sz="2800" u="sng" dirty="0"/>
          </a:p>
          <a:p>
            <a:pPr marL="914400" indent="-217488"/>
            <a:endParaRPr lang="en-US" sz="2800" u="sng" dirty="0"/>
          </a:p>
          <a:p>
            <a:pPr marL="914400" indent="-217488"/>
            <a:r>
              <a:rPr lang="en-US" sz="2800" dirty="0"/>
              <a:t>Teacher Brochure: </a:t>
            </a:r>
            <a:r>
              <a:rPr lang="en-US" sz="2800" u="sng" dirty="0">
                <a:hlinkClick r:id="rId4">
                  <a:extLst>
                    <a:ext uri="{A12FA001-AC4F-418D-AE19-62706E023703}">
                      <ahyp:hlinkClr xmlns:ahyp="http://schemas.microsoft.com/office/drawing/2018/hyperlinkcolor" val="tx"/>
                    </a:ext>
                  </a:extLst>
                </a:hlinkClick>
              </a:rPr>
              <a:t>http://www.fldoe.org/ese/pdf/esyteach.pdf</a:t>
            </a:r>
            <a:endParaRPr lang="en-US" sz="2800" u="sng" dirty="0"/>
          </a:p>
          <a:p>
            <a:pPr marL="914400" indent="-217488"/>
            <a:endParaRPr lang="en-US" sz="2800" u="sng" dirty="0"/>
          </a:p>
          <a:p>
            <a:pPr marL="914400" indent="-217488"/>
            <a:r>
              <a:rPr lang="en-US" sz="2800" dirty="0"/>
              <a:t>IEP team worksheet: </a:t>
            </a:r>
            <a:r>
              <a:rPr lang="en-US" sz="2800" u="sng" dirty="0">
                <a:hlinkClick r:id="rId5">
                  <a:extLst>
                    <a:ext uri="{A12FA001-AC4F-418D-AE19-62706E023703}">
                      <ahyp:hlinkClr xmlns:ahyp="http://schemas.microsoft.com/office/drawing/2018/hyperlinkcolor" val="tx"/>
                    </a:ext>
                  </a:extLst>
                </a:hlinkClick>
              </a:rPr>
              <a:t>http://www.fldoe.org/ese/pdf/esy-list.pdf</a:t>
            </a:r>
            <a:endParaRPr lang="en-US" sz="2800" dirty="0"/>
          </a:p>
          <a:p>
            <a:endParaRPr lang="en-US" dirty="0"/>
          </a:p>
        </p:txBody>
      </p:sp>
    </p:spTree>
    <p:extLst>
      <p:ext uri="{BB962C8B-B14F-4D97-AF65-F5344CB8AC3E}">
        <p14:creationId xmlns:p14="http://schemas.microsoft.com/office/powerpoint/2010/main" val="2924304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a:t>
            </a:r>
          </a:p>
        </p:txBody>
      </p:sp>
      <p:sp>
        <p:nvSpPr>
          <p:cNvPr id="3" name="Content Placeholder 2"/>
          <p:cNvSpPr>
            <a:spLocks noGrp="1"/>
          </p:cNvSpPr>
          <p:nvPr>
            <p:ph idx="1"/>
          </p:nvPr>
        </p:nvSpPr>
        <p:spPr/>
        <p:txBody>
          <a:bodyPr>
            <a:normAutofit/>
          </a:bodyPr>
          <a:lstStyle/>
          <a:p>
            <a:pPr>
              <a:lnSpc>
                <a:spcPct val="90000"/>
              </a:lnSpc>
            </a:pPr>
            <a:r>
              <a:rPr lang="en-US" sz="3200" dirty="0">
                <a:hlinkClick r:id="rId2">
                  <a:extLst>
                    <a:ext uri="{A12FA001-AC4F-418D-AE19-62706E023703}">
                      <ahyp:hlinkClr xmlns:ahyp="http://schemas.microsoft.com/office/drawing/2018/hyperlinkcolor" val="tx"/>
                    </a:ext>
                  </a:extLst>
                </a:hlinkClick>
              </a:rPr>
              <a:t>www.DisabilityRightsFlorida.org</a:t>
            </a:r>
            <a:endParaRPr lang="en-US" sz="3200" dirty="0"/>
          </a:p>
          <a:p>
            <a:pPr>
              <a:lnSpc>
                <a:spcPct val="90000"/>
              </a:lnSpc>
            </a:pPr>
            <a:endParaRPr lang="en-US" sz="3200" dirty="0"/>
          </a:p>
          <a:p>
            <a:pPr>
              <a:lnSpc>
                <a:spcPct val="90000"/>
              </a:lnSpc>
            </a:pPr>
            <a:r>
              <a:rPr lang="en-US" sz="3200" dirty="0">
                <a:hlinkClick r:id="rId3">
                  <a:extLst>
                    <a:ext uri="{A12FA001-AC4F-418D-AE19-62706E023703}">
                      <ahyp:hlinkClr xmlns:ahyp="http://schemas.microsoft.com/office/drawing/2018/hyperlinkcolor" val="tx"/>
                    </a:ext>
                  </a:extLst>
                </a:hlinkClick>
              </a:rPr>
              <a:t>www.fldoe.org/ese</a:t>
            </a:r>
            <a:endParaRPr lang="en-US" sz="3200" dirty="0"/>
          </a:p>
          <a:p>
            <a:pPr>
              <a:lnSpc>
                <a:spcPct val="90000"/>
              </a:lnSpc>
            </a:pPr>
            <a:endParaRPr lang="en-US" sz="3200" dirty="0"/>
          </a:p>
          <a:p>
            <a:pPr>
              <a:lnSpc>
                <a:spcPct val="90000"/>
              </a:lnSpc>
            </a:pPr>
            <a:r>
              <a:rPr lang="en-US" sz="3200" dirty="0">
                <a:hlinkClick r:id="rId4">
                  <a:extLst>
                    <a:ext uri="{A12FA001-AC4F-418D-AE19-62706E023703}">
                      <ahyp:hlinkClr xmlns:ahyp="http://schemas.microsoft.com/office/drawing/2018/hyperlinkcolor" val="tx"/>
                    </a:ext>
                  </a:extLst>
                </a:hlinkClick>
              </a:rPr>
              <a:t>www.Wrightslaw.com</a:t>
            </a:r>
            <a:endParaRPr lang="en-US" sz="3200" dirty="0"/>
          </a:p>
          <a:p>
            <a:pPr>
              <a:lnSpc>
                <a:spcPct val="90000"/>
              </a:lnSpc>
            </a:pPr>
            <a:endParaRPr lang="en-US" sz="3200" dirty="0"/>
          </a:p>
          <a:p>
            <a:pPr>
              <a:lnSpc>
                <a:spcPct val="90000"/>
              </a:lnSpc>
            </a:pPr>
            <a:endParaRPr lang="en-US" dirty="0"/>
          </a:p>
        </p:txBody>
      </p:sp>
    </p:spTree>
    <p:extLst>
      <p:ext uri="{BB962C8B-B14F-4D97-AF65-F5344CB8AC3E}">
        <p14:creationId xmlns:p14="http://schemas.microsoft.com/office/powerpoint/2010/main" val="2016143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6EF5-788F-4403-86B6-21A800D33DDD}"/>
              </a:ext>
            </a:extLst>
          </p:cNvPr>
          <p:cNvSpPr>
            <a:spLocks noGrp="1"/>
          </p:cNvSpPr>
          <p:nvPr>
            <p:ph type="ctrTitle"/>
          </p:nvPr>
        </p:nvSpPr>
        <p:spPr/>
        <p:txBody>
          <a:bodyPr/>
          <a:lstStyle/>
          <a:p>
            <a:r>
              <a:rPr lang="en-US" dirty="0"/>
              <a:t>Contact Us:</a:t>
            </a:r>
          </a:p>
        </p:txBody>
      </p:sp>
      <p:sp>
        <p:nvSpPr>
          <p:cNvPr id="3" name="Subtitle 2">
            <a:extLst>
              <a:ext uri="{FF2B5EF4-FFF2-40B4-BE49-F238E27FC236}">
                <a16:creationId xmlns:a16="http://schemas.microsoft.com/office/drawing/2014/main" id="{2DAC9279-EF51-4749-A90F-819B568F1EA4}"/>
              </a:ext>
            </a:extLst>
          </p:cNvPr>
          <p:cNvSpPr>
            <a:spLocks noGrp="1"/>
          </p:cNvSpPr>
          <p:nvPr>
            <p:ph type="subTitle" idx="1"/>
          </p:nvPr>
        </p:nvSpPr>
        <p:spPr/>
        <p:txBody>
          <a:bodyPr/>
          <a:lstStyle/>
          <a:p>
            <a:r>
              <a:rPr lang="en-US" dirty="0"/>
              <a:t>800.342.0823</a:t>
            </a:r>
            <a:br>
              <a:rPr lang="en-US" dirty="0"/>
            </a:br>
            <a:r>
              <a:rPr lang="en-US" dirty="0"/>
              <a:t>www.DisabilityRightsFlorida.org</a:t>
            </a:r>
          </a:p>
        </p:txBody>
      </p:sp>
    </p:spTree>
    <p:extLst>
      <p:ext uri="{BB962C8B-B14F-4D97-AF65-F5344CB8AC3E}">
        <p14:creationId xmlns:p14="http://schemas.microsoft.com/office/powerpoint/2010/main" val="246627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3D3D-08CB-425A-8B1C-060AA78B390F}"/>
              </a:ext>
            </a:extLst>
          </p:cNvPr>
          <p:cNvSpPr>
            <a:spLocks noGrp="1"/>
          </p:cNvSpPr>
          <p:nvPr>
            <p:ph type="ctrTitle"/>
          </p:nvPr>
        </p:nvSpPr>
        <p:spPr>
          <a:xfrm>
            <a:off x="663848" y="3184539"/>
            <a:ext cx="8456246" cy="1872639"/>
          </a:xfrm>
        </p:spPr>
        <p:txBody>
          <a:bodyPr/>
          <a:lstStyle/>
          <a:p>
            <a:r>
              <a:rPr lang="en-US" dirty="0"/>
              <a:t>Topics We Will Cover</a:t>
            </a:r>
          </a:p>
        </p:txBody>
      </p:sp>
    </p:spTree>
    <p:extLst>
      <p:ext uri="{BB962C8B-B14F-4D97-AF65-F5344CB8AC3E}">
        <p14:creationId xmlns:p14="http://schemas.microsoft.com/office/powerpoint/2010/main" val="56989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79749D-39F7-4CC8-B541-DD740C17DBAB}"/>
              </a:ext>
            </a:extLst>
          </p:cNvPr>
          <p:cNvSpPr>
            <a:spLocks noGrp="1"/>
          </p:cNvSpPr>
          <p:nvPr>
            <p:ph type="title"/>
          </p:nvPr>
        </p:nvSpPr>
        <p:spPr/>
        <p:txBody>
          <a:bodyPr/>
          <a:lstStyle/>
          <a:p>
            <a:r>
              <a:rPr lang="en-US"/>
              <a:t>We Will Cover</a:t>
            </a:r>
            <a:endParaRPr lang="en-US" dirty="0"/>
          </a:p>
        </p:txBody>
      </p:sp>
      <p:sp>
        <p:nvSpPr>
          <p:cNvPr id="2" name="Content Placeholder 1">
            <a:extLst>
              <a:ext uri="{FF2B5EF4-FFF2-40B4-BE49-F238E27FC236}">
                <a16:creationId xmlns:a16="http://schemas.microsoft.com/office/drawing/2014/main" id="{124C1E26-0D9B-4EAD-8893-C967B84BBF5D}"/>
              </a:ext>
            </a:extLst>
          </p:cNvPr>
          <p:cNvSpPr>
            <a:spLocks noGrp="1"/>
          </p:cNvSpPr>
          <p:nvPr>
            <p:ph sz="half" idx="1"/>
          </p:nvPr>
        </p:nvSpPr>
        <p:spPr>
          <a:xfrm>
            <a:off x="838200" y="1659369"/>
            <a:ext cx="10641376" cy="4351338"/>
          </a:xfrm>
        </p:spPr>
        <p:txBody>
          <a:bodyPr numCol="2"/>
          <a:lstStyle/>
          <a:p>
            <a:pPr>
              <a:spcAft>
                <a:spcPts val="1800"/>
              </a:spcAft>
            </a:pPr>
            <a:r>
              <a:rPr lang="en-US" sz="2800" b="1" dirty="0"/>
              <a:t>WHAT </a:t>
            </a:r>
            <a:r>
              <a:rPr lang="en-US" sz="2800" dirty="0"/>
              <a:t>is ESY?</a:t>
            </a:r>
          </a:p>
          <a:p>
            <a:pPr>
              <a:spcAft>
                <a:spcPts val="1800"/>
              </a:spcAft>
            </a:pPr>
            <a:r>
              <a:rPr lang="en-US" sz="2800" b="1" dirty="0"/>
              <a:t>WHY </a:t>
            </a:r>
            <a:r>
              <a:rPr lang="en-US" sz="2800" dirty="0"/>
              <a:t>is ESY offered?</a:t>
            </a:r>
            <a:endParaRPr lang="en-US" sz="2800" b="1" dirty="0"/>
          </a:p>
          <a:p>
            <a:pPr>
              <a:spcAft>
                <a:spcPts val="1800"/>
              </a:spcAft>
            </a:pPr>
            <a:r>
              <a:rPr lang="en-US" sz="2800" b="1" dirty="0"/>
              <a:t>WHEN </a:t>
            </a:r>
            <a:r>
              <a:rPr lang="en-US" sz="2800" dirty="0"/>
              <a:t>is ESY eligibility considered?</a:t>
            </a:r>
          </a:p>
          <a:p>
            <a:pPr>
              <a:spcAft>
                <a:spcPts val="1800"/>
              </a:spcAft>
            </a:pPr>
            <a:r>
              <a:rPr lang="en-US" sz="2800" b="1" dirty="0"/>
              <a:t>WHERE </a:t>
            </a:r>
            <a:r>
              <a:rPr lang="en-US" sz="2800" dirty="0"/>
              <a:t>and </a:t>
            </a:r>
            <a:r>
              <a:rPr lang="en-US" sz="2800" b="1" dirty="0"/>
              <a:t>WHEN </a:t>
            </a:r>
            <a:r>
              <a:rPr lang="en-US" sz="2800" dirty="0"/>
              <a:t>is ESY provided? </a:t>
            </a:r>
          </a:p>
          <a:p>
            <a:pPr>
              <a:spcAft>
                <a:spcPts val="1800"/>
              </a:spcAft>
            </a:pPr>
            <a:r>
              <a:rPr lang="en-US" sz="2800" b="1" dirty="0"/>
              <a:t>WHO </a:t>
            </a:r>
            <a:r>
              <a:rPr lang="en-US" sz="2800" dirty="0"/>
              <a:t>is eligible for ESY?</a:t>
            </a:r>
            <a:endParaRPr lang="en-US" sz="2800" b="1" dirty="0"/>
          </a:p>
          <a:p>
            <a:pPr>
              <a:spcAft>
                <a:spcPts val="1800"/>
              </a:spcAft>
            </a:pPr>
            <a:r>
              <a:rPr lang="en-US" sz="2800" b="1" dirty="0"/>
              <a:t>HOW </a:t>
            </a:r>
            <a:r>
              <a:rPr lang="en-US" sz="2800" dirty="0"/>
              <a:t>is an ESY program created?</a:t>
            </a:r>
          </a:p>
          <a:p>
            <a:pPr>
              <a:spcAft>
                <a:spcPts val="1800"/>
              </a:spcAft>
            </a:pPr>
            <a:r>
              <a:rPr lang="en-US" sz="2800" b="1" dirty="0"/>
              <a:t>HOW </a:t>
            </a:r>
            <a:r>
              <a:rPr lang="en-US" sz="2800" dirty="0"/>
              <a:t>long is ESY?</a:t>
            </a:r>
            <a:endParaRPr lang="en-US" sz="2800" b="1" dirty="0"/>
          </a:p>
          <a:p>
            <a:pPr>
              <a:spcAft>
                <a:spcPts val="1800"/>
              </a:spcAft>
            </a:pPr>
            <a:endParaRPr lang="en-US" sz="2800" b="1" dirty="0"/>
          </a:p>
          <a:p>
            <a:pPr>
              <a:spcAft>
                <a:spcPts val="1800"/>
              </a:spcAft>
            </a:pPr>
            <a:endParaRPr lang="en-US" sz="2800" dirty="0"/>
          </a:p>
          <a:p>
            <a:pPr>
              <a:spcAft>
                <a:spcPts val="1800"/>
              </a:spcAft>
            </a:pPr>
            <a:endParaRPr lang="en-US" sz="2800" dirty="0"/>
          </a:p>
        </p:txBody>
      </p:sp>
    </p:spTree>
    <p:extLst>
      <p:ext uri="{BB962C8B-B14F-4D97-AF65-F5344CB8AC3E}">
        <p14:creationId xmlns:p14="http://schemas.microsoft.com/office/powerpoint/2010/main" val="41990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Authority</a:t>
            </a:r>
          </a:p>
        </p:txBody>
      </p:sp>
      <p:sp>
        <p:nvSpPr>
          <p:cNvPr id="3" name="Content Placeholder 2"/>
          <p:cNvSpPr>
            <a:spLocks noGrp="1"/>
          </p:cNvSpPr>
          <p:nvPr>
            <p:ph idx="1"/>
          </p:nvPr>
        </p:nvSpPr>
        <p:spPr/>
        <p:txBody>
          <a:bodyPr/>
          <a:lstStyle/>
          <a:p>
            <a:pPr>
              <a:spcAft>
                <a:spcPts val="1800"/>
              </a:spcAft>
            </a:pPr>
            <a:r>
              <a:rPr lang="en-US" sz="2800" dirty="0"/>
              <a:t>Individuals with Disabilities Education Act (IDEA) and Regulations</a:t>
            </a:r>
          </a:p>
          <a:p>
            <a:pPr>
              <a:spcAft>
                <a:spcPts val="1800"/>
              </a:spcAft>
            </a:pPr>
            <a:r>
              <a:rPr lang="en-US" sz="2800" dirty="0"/>
              <a:t>Florida Department of Education Technical Assistance Papers and Guidance</a:t>
            </a:r>
          </a:p>
          <a:p>
            <a:pPr>
              <a:spcAft>
                <a:spcPts val="1800"/>
              </a:spcAft>
            </a:pPr>
            <a:r>
              <a:rPr lang="en-US" sz="2800" dirty="0"/>
              <a:t>State Board of Education Rules</a:t>
            </a:r>
          </a:p>
          <a:p>
            <a:pPr marL="0" indent="0">
              <a:spcAft>
                <a:spcPts val="1800"/>
              </a:spcAft>
              <a:buNone/>
            </a:pPr>
            <a:endParaRPr lang="en-US" sz="2800" dirty="0"/>
          </a:p>
          <a:p>
            <a:pPr>
              <a:spcAft>
                <a:spcPts val="1800"/>
              </a:spcAft>
            </a:pPr>
            <a:endParaRPr lang="en-US" sz="2800" dirty="0"/>
          </a:p>
        </p:txBody>
      </p:sp>
    </p:spTree>
    <p:extLst>
      <p:ext uri="{BB962C8B-B14F-4D97-AF65-F5344CB8AC3E}">
        <p14:creationId xmlns:p14="http://schemas.microsoft.com/office/powerpoint/2010/main" val="126754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5960-8F88-4419-A24A-8FCEA56E9FA9}"/>
              </a:ext>
            </a:extLst>
          </p:cNvPr>
          <p:cNvSpPr>
            <a:spLocks noGrp="1"/>
          </p:cNvSpPr>
          <p:nvPr>
            <p:ph type="ctrTitle"/>
          </p:nvPr>
        </p:nvSpPr>
        <p:spPr>
          <a:xfrm>
            <a:off x="706804" y="3196492"/>
            <a:ext cx="8456246" cy="1872639"/>
          </a:xfrm>
        </p:spPr>
        <p:txBody>
          <a:bodyPr/>
          <a:lstStyle/>
          <a:p>
            <a:r>
              <a:rPr lang="en-US" dirty="0"/>
              <a:t>What is ESY?</a:t>
            </a:r>
          </a:p>
        </p:txBody>
      </p:sp>
    </p:spTree>
    <p:extLst>
      <p:ext uri="{BB962C8B-B14F-4D97-AF65-F5344CB8AC3E}">
        <p14:creationId xmlns:p14="http://schemas.microsoft.com/office/powerpoint/2010/main" val="41288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ESY is: </a:t>
            </a:r>
          </a:p>
        </p:txBody>
      </p:sp>
      <p:sp>
        <p:nvSpPr>
          <p:cNvPr id="3" name="Content Placeholder 2"/>
          <p:cNvSpPr>
            <a:spLocks noGrp="1"/>
          </p:cNvSpPr>
          <p:nvPr>
            <p:ph idx="1"/>
          </p:nvPr>
        </p:nvSpPr>
        <p:spPr/>
        <p:txBody>
          <a:bodyPr>
            <a:normAutofit/>
          </a:bodyPr>
          <a:lstStyle/>
          <a:p>
            <a:pPr>
              <a:spcAft>
                <a:spcPts val="1800"/>
              </a:spcAft>
            </a:pPr>
            <a:r>
              <a:rPr lang="en-US" sz="2800" dirty="0"/>
              <a:t>"Special Education and related services that are provided to a child with a disability beyond the normal school year of the public agency; in accordance with the child’s IEP; and at no cost to the parents of the child.” 34 CFR §300.106(b).</a:t>
            </a:r>
          </a:p>
          <a:p>
            <a:pPr>
              <a:spcAft>
                <a:spcPts val="1800"/>
              </a:spcAft>
            </a:pPr>
            <a:r>
              <a:rPr lang="en-US" sz="2800" dirty="0"/>
              <a:t>ESY is a service necessary to ensure a student is receiving a free appropriate public education.</a:t>
            </a:r>
          </a:p>
          <a:p>
            <a:pPr>
              <a:spcAft>
                <a:spcPts val="1800"/>
              </a:spcAft>
            </a:pPr>
            <a:endParaRPr lang="en-US" sz="2800" dirty="0"/>
          </a:p>
          <a:p>
            <a:pPr>
              <a:spcAft>
                <a:spcPts val="1800"/>
              </a:spcAft>
            </a:pPr>
            <a:endParaRPr lang="en-US" sz="2800" dirty="0"/>
          </a:p>
        </p:txBody>
      </p:sp>
    </p:spTree>
    <p:extLst>
      <p:ext uri="{BB962C8B-B14F-4D97-AF65-F5344CB8AC3E}">
        <p14:creationId xmlns:p14="http://schemas.microsoft.com/office/powerpoint/2010/main" val="2964059569"/>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DRF_2019_Light</Template>
  <TotalTime>18205</TotalTime>
  <Words>2976</Words>
  <Application>Microsoft Office PowerPoint</Application>
  <PresentationFormat>Widescreen</PresentationFormat>
  <Paragraphs>190</Paragraphs>
  <Slides>48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Tahoma</vt:lpstr>
      <vt:lpstr>DRF_2019_Light</vt:lpstr>
      <vt:lpstr>The Wonderful World of Extended School Year Services (ESY)</vt:lpstr>
      <vt:lpstr>Disability Rights Florida</vt:lpstr>
      <vt:lpstr>About Disability Rights Florida</vt:lpstr>
      <vt:lpstr>Our Mission</vt:lpstr>
      <vt:lpstr>Topics We Will Cover</vt:lpstr>
      <vt:lpstr>We Will Cover</vt:lpstr>
      <vt:lpstr>Legal Authority</vt:lpstr>
      <vt:lpstr>What is ESY?</vt:lpstr>
      <vt:lpstr>ESY is: </vt:lpstr>
      <vt:lpstr>ESY can be:</vt:lpstr>
      <vt:lpstr>ESY is NOT:</vt:lpstr>
      <vt:lpstr>ESY and Related Services</vt:lpstr>
      <vt:lpstr>Why is ESY offered?</vt:lpstr>
      <vt:lpstr>ESY is Offered to Ensure “FAPE”</vt:lpstr>
      <vt:lpstr>ESY and FAPE</vt:lpstr>
      <vt:lpstr>When is ESY Eligibility Considered?</vt:lpstr>
      <vt:lpstr>ESY Eligibility Consideration</vt:lpstr>
      <vt:lpstr>Where and When is ESY Provided?</vt:lpstr>
      <vt:lpstr>Where does ESY take place?</vt:lpstr>
      <vt:lpstr>ESY and LRE</vt:lpstr>
      <vt:lpstr>When does ESY take place?</vt:lpstr>
      <vt:lpstr>Who is Eligible for ESY?</vt:lpstr>
      <vt:lpstr>Determining the Need for ESY (1 of 2)</vt:lpstr>
      <vt:lpstr>Factors for Consideration  Fla. Admin. Code R. 6A-6.03028 (1 of 4)</vt:lpstr>
      <vt:lpstr>Factors for Consideration (2 of 4)</vt:lpstr>
      <vt:lpstr>Factors for Consideration (3 of 4)</vt:lpstr>
      <vt:lpstr>Factors for Consideration (4 of 4)</vt:lpstr>
      <vt:lpstr>Determining the Need for ESY (2 of 2)</vt:lpstr>
      <vt:lpstr>FLDOE’s Seven Listed Criteria</vt:lpstr>
      <vt:lpstr>Appropriate data to review includes,  but is not limited to: (1 of 2)</vt:lpstr>
      <vt:lpstr>Appropriate data to review includes,  but is not limited to: (2 of 2)</vt:lpstr>
      <vt:lpstr>When is a Student Eligible for ESY?</vt:lpstr>
      <vt:lpstr>How is an ESY  Program Created?</vt:lpstr>
      <vt:lpstr>How is an ESY program created?</vt:lpstr>
      <vt:lpstr>Creating an ESY program</vt:lpstr>
      <vt:lpstr>How long is ESY?</vt:lpstr>
      <vt:lpstr>Length and Duration of ESY</vt:lpstr>
      <vt:lpstr>Common Misconceptions</vt:lpstr>
      <vt:lpstr>Misconceptions (1 of 2)</vt:lpstr>
      <vt:lpstr>Misconceptions (2 of 2)</vt:lpstr>
      <vt:lpstr>Examples</vt:lpstr>
      <vt:lpstr>Example A:</vt:lpstr>
      <vt:lpstr>Example B:</vt:lpstr>
      <vt:lpstr>Example C:</vt:lpstr>
      <vt:lpstr>Resources</vt:lpstr>
      <vt:lpstr>Helpful Resources</vt:lpstr>
      <vt:lpstr>Websites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Collins</dc:creator>
  <cp:lastModifiedBy>Keith Casebonne</cp:lastModifiedBy>
  <cp:revision>56</cp:revision>
  <cp:lastPrinted>2022-05-19T20:55:33Z</cp:lastPrinted>
  <dcterms:created xsi:type="dcterms:W3CDTF">2019-04-05T19:28:59Z</dcterms:created>
  <dcterms:modified xsi:type="dcterms:W3CDTF">2023-06-01T16:35:45Z</dcterms:modified>
</cp:coreProperties>
</file>